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Lst>
  <p:notesMasterIdLst>
    <p:notesMasterId r:id="rId45"/>
  </p:notesMasterIdLst>
  <p:handoutMasterIdLst>
    <p:handoutMasterId r:id="rId46"/>
  </p:handoutMasterIdLst>
  <p:sldIdLst>
    <p:sldId id="256" r:id="rId3"/>
    <p:sldId id="398" r:id="rId4"/>
    <p:sldId id="364" r:id="rId5"/>
    <p:sldId id="399" r:id="rId6"/>
    <p:sldId id="322" r:id="rId7"/>
    <p:sldId id="405" r:id="rId8"/>
    <p:sldId id="404" r:id="rId9"/>
    <p:sldId id="384" r:id="rId10"/>
    <p:sldId id="385" r:id="rId11"/>
    <p:sldId id="444" r:id="rId12"/>
    <p:sldId id="406" r:id="rId13"/>
    <p:sldId id="407" r:id="rId14"/>
    <p:sldId id="408" r:id="rId15"/>
    <p:sldId id="409" r:id="rId16"/>
    <p:sldId id="386" r:id="rId17"/>
    <p:sldId id="410" r:id="rId18"/>
    <p:sldId id="414" r:id="rId19"/>
    <p:sldId id="412" r:id="rId20"/>
    <p:sldId id="411" r:id="rId21"/>
    <p:sldId id="423" r:id="rId22"/>
    <p:sldId id="424" r:id="rId23"/>
    <p:sldId id="416" r:id="rId24"/>
    <p:sldId id="415" r:id="rId25"/>
    <p:sldId id="417" r:id="rId26"/>
    <p:sldId id="447" r:id="rId27"/>
    <p:sldId id="445" r:id="rId28"/>
    <p:sldId id="446" r:id="rId29"/>
    <p:sldId id="419" r:id="rId30"/>
    <p:sldId id="448" r:id="rId31"/>
    <p:sldId id="449" r:id="rId32"/>
    <p:sldId id="454" r:id="rId33"/>
    <p:sldId id="450" r:id="rId34"/>
    <p:sldId id="451" r:id="rId35"/>
    <p:sldId id="453" r:id="rId36"/>
    <p:sldId id="455" r:id="rId37"/>
    <p:sldId id="452" r:id="rId38"/>
    <p:sldId id="432" r:id="rId39"/>
    <p:sldId id="457" r:id="rId40"/>
    <p:sldId id="431" r:id="rId41"/>
    <p:sldId id="456" r:id="rId42"/>
    <p:sldId id="389" r:id="rId43"/>
    <p:sldId id="3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8AF6653-32DD-4339-9E67-EB839B17BE28}">
          <p14:sldIdLst>
            <p14:sldId id="256"/>
            <p14:sldId id="398"/>
            <p14:sldId id="364"/>
            <p14:sldId id="399"/>
            <p14:sldId id="322"/>
            <p14:sldId id="405"/>
            <p14:sldId id="404"/>
            <p14:sldId id="384"/>
            <p14:sldId id="385"/>
            <p14:sldId id="444"/>
            <p14:sldId id="406"/>
            <p14:sldId id="407"/>
            <p14:sldId id="408"/>
            <p14:sldId id="409"/>
            <p14:sldId id="386"/>
            <p14:sldId id="410"/>
            <p14:sldId id="414"/>
            <p14:sldId id="412"/>
            <p14:sldId id="411"/>
            <p14:sldId id="423"/>
            <p14:sldId id="424"/>
            <p14:sldId id="416"/>
            <p14:sldId id="415"/>
            <p14:sldId id="417"/>
            <p14:sldId id="447"/>
            <p14:sldId id="445"/>
            <p14:sldId id="446"/>
            <p14:sldId id="419"/>
            <p14:sldId id="448"/>
            <p14:sldId id="449"/>
            <p14:sldId id="454"/>
            <p14:sldId id="450"/>
            <p14:sldId id="451"/>
            <p14:sldId id="453"/>
            <p14:sldId id="455"/>
            <p14:sldId id="452"/>
            <p14:sldId id="432"/>
            <p14:sldId id="457"/>
            <p14:sldId id="431"/>
            <p14:sldId id="456"/>
            <p14:sldId id="389"/>
            <p14:sldId id="388"/>
          </p14:sldIdLst>
        </p14:section>
        <p14:section name="Раздел без заголовка" id="{018F6EC4-4944-4EE6-A700-26D5C5477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0"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0901"/>
    <a:srgbClr val="6600CC"/>
    <a:srgbClr val="C80900"/>
    <a:srgbClr val="C80466"/>
    <a:srgbClr val="950A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4838" autoAdjust="0"/>
  </p:normalViewPr>
  <p:slideViewPr>
    <p:cSldViewPr snapToGrid="0" snapToObjects="1">
      <p:cViewPr varScale="1">
        <p:scale>
          <a:sx n="95" d="100"/>
          <a:sy n="95" d="100"/>
        </p:scale>
        <p:origin x="2052" y="90"/>
      </p:cViewPr>
      <p:guideLst>
        <p:guide orient="horz" pos="2160"/>
        <p:guide pos="2880"/>
      </p:guideLst>
    </p:cSldViewPr>
  </p:slideViewPr>
  <p:outlineViewPr>
    <p:cViewPr>
      <p:scale>
        <a:sx n="33" d="100"/>
        <a:sy n="33" d="100"/>
      </p:scale>
      <p:origin x="0" y="8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2782387717437"/>
          <c:y val="7.1874999999999994E-2"/>
          <c:w val="0.4417793923652496"/>
          <c:h val="0.80625000000000002"/>
        </c:manualLayout>
      </c:layout>
      <c:doughnutChart>
        <c:varyColors val="1"/>
        <c:ser>
          <c:idx val="0"/>
          <c:order val="0"/>
          <c:tx>
            <c:strRef>
              <c:f>Лист1!$B$1</c:f>
              <c:strCache>
                <c:ptCount val="1"/>
                <c:pt idx="0">
                  <c:v>Продажи</c:v>
                </c:pt>
              </c:strCache>
            </c:strRef>
          </c:tx>
          <c:explosion val="1"/>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66-4252-A40E-A0969EAD1A99}"/>
                </c:ext>
                <c:ext xmlns:c15="http://schemas.microsoft.com/office/drawing/2012/chart" uri="{CE6537A1-D6FC-4f65-9D91-7224C49458BB}">
                  <c15:layout/>
                </c:ext>
              </c:extLst>
            </c:dLbl>
            <c:dLbl>
              <c:idx val="1"/>
              <c:layout>
                <c:manualLayout>
                  <c:x val="-3.214077965179894E-3"/>
                  <c:y val="-2.1874999999999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F66-4252-A40E-A0969EAD1A99}"/>
                </c:ext>
                <c:ext xmlns:c15="http://schemas.microsoft.com/office/drawing/2012/chart" uri="{CE6537A1-D6FC-4f65-9D91-7224C49458BB}">
                  <c15:layout/>
                </c:ext>
              </c:extLst>
            </c:dLbl>
            <c:spPr>
              <a:noFill/>
              <a:ln>
                <a:noFill/>
              </a:ln>
              <a:effectLst/>
            </c:spPr>
            <c:txPr>
              <a:bodyPr/>
              <a:lstStyle/>
              <a:p>
                <a:pPr>
                  <a:defRPr sz="2800" b="1"/>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Лист1!$A$2:$A$4</c:f>
              <c:strCache>
                <c:ptCount val="3"/>
                <c:pt idx="0">
                  <c:v>Количество выданных разрешений на ТИ (1 из запросов )</c:v>
                </c:pt>
                <c:pt idx="1">
                  <c:v>Оформления разрешения на ТИ не требуется</c:v>
                </c:pt>
                <c:pt idx="2">
                  <c:v>Отказ в выдаче разрешения на ТИ</c:v>
                </c:pt>
              </c:strCache>
            </c:strRef>
          </c:cat>
          <c:val>
            <c:numRef>
              <c:f>Лист1!$B$2:$B$4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2-0F66-4252-A40E-A0969EAD1A99}"/>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494274934383207"/>
          <c:y val="0.26456791338582675"/>
          <c:w val="0.39255725065616798"/>
          <c:h val="0.5813799212598425"/>
        </c:manualLayout>
      </c:layout>
      <c:overlay val="0"/>
      <c:txPr>
        <a:bodyPr/>
        <a:lstStyle/>
        <a:p>
          <a:pPr>
            <a:defRPr>
              <a:solidFill>
                <a:srgbClr val="002060"/>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2782387717437"/>
          <c:y val="7.1874999999999994E-2"/>
          <c:w val="0.4417793923652496"/>
          <c:h val="0.80625000000000002"/>
        </c:manualLayout>
      </c:layout>
      <c:doughnutChart>
        <c:varyColors val="1"/>
        <c:ser>
          <c:idx val="0"/>
          <c:order val="0"/>
          <c:tx>
            <c:strRef>
              <c:f>Лист1!$B$1</c:f>
              <c:strCache>
                <c:ptCount val="1"/>
                <c:pt idx="0">
                  <c:v>Продажи</c:v>
                </c:pt>
              </c:strCache>
            </c:strRef>
          </c:tx>
          <c:explosion val="1"/>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66-4252-A40E-A0969EAD1A99}"/>
                </c:ext>
                <c:ext xmlns:c15="http://schemas.microsoft.com/office/drawing/2012/chart" uri="{CE6537A1-D6FC-4f65-9D91-7224C49458BB}">
                  <c15:layout/>
                </c:ext>
              </c:extLst>
            </c:dLbl>
            <c:dLbl>
              <c:idx val="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F66-4252-A40E-A0969EAD1A99}"/>
                </c:ext>
                <c:ext xmlns:c15="http://schemas.microsoft.com/office/drawing/2012/chart" uri="{CE6537A1-D6FC-4f65-9D91-7224C49458BB}">
                  <c15:layout/>
                </c:ext>
              </c:extLst>
            </c:dLbl>
            <c:spPr>
              <a:noFill/>
              <a:ln>
                <a:noFill/>
              </a:ln>
              <a:effectLst/>
            </c:spPr>
            <c:txPr>
              <a:bodyPr/>
              <a:lstStyle/>
              <a:p>
                <a:pPr>
                  <a:defRPr sz="2800" b="1"/>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Лист1!$A$2:$A$3</c:f>
              <c:strCache>
                <c:ptCount val="2"/>
                <c:pt idx="0">
                  <c:v>Количество выданных разрешений на ТИ </c:v>
                </c:pt>
                <c:pt idx="1">
                  <c:v>Оформления разрешения на ТИ не требуется</c:v>
                </c:pt>
              </c:strCache>
            </c:strRef>
          </c:cat>
          <c:val>
            <c:numRef>
              <c:f>Лист1!$B$2:$B$3</c:f>
              <c:numCache>
                <c:formatCode>General</c:formatCode>
                <c:ptCount val="2"/>
                <c:pt idx="0">
                  <c:v>3</c:v>
                </c:pt>
                <c:pt idx="1">
                  <c:v>4</c:v>
                </c:pt>
              </c:numCache>
            </c:numRef>
          </c:val>
          <c:extLst xmlns:c16r2="http://schemas.microsoft.com/office/drawing/2015/06/chart">
            <c:ext xmlns:c16="http://schemas.microsoft.com/office/drawing/2014/chart" uri="{C3380CC4-5D6E-409C-BE32-E72D297353CC}">
              <c16:uniqueId val="{00000002-0F66-4252-A40E-A0969EAD1A99}"/>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494274934383207"/>
          <c:y val="0.26456791338582675"/>
          <c:w val="0.39255725065616798"/>
          <c:h val="0.5813799212598425"/>
        </c:manualLayout>
      </c:layout>
      <c:overlay val="0"/>
      <c:txPr>
        <a:bodyPr/>
        <a:lstStyle/>
        <a:p>
          <a:pPr>
            <a:defRPr>
              <a:solidFill>
                <a:srgbClr val="002060"/>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solidFill>
                <a:srgbClr val="002060"/>
              </a:solidFill>
            </a:defRPr>
          </a:pPr>
          <a:endParaRPr lang="ru-RU"/>
        </a:p>
      </c:txPr>
    </c:title>
    <c:autoTitleDeleted val="0"/>
    <c:plotArea>
      <c:layout/>
      <c:barChart>
        <c:barDir val="bar"/>
        <c:grouping val="clustered"/>
        <c:varyColors val="0"/>
        <c:ser>
          <c:idx val="0"/>
          <c:order val="0"/>
          <c:tx>
            <c:strRef>
              <c:f>Лист1!$B$1</c:f>
              <c:strCache>
                <c:ptCount val="1"/>
                <c:pt idx="0">
                  <c:v>Виды нарушений</c:v>
                </c:pt>
              </c:strCache>
            </c:strRef>
          </c:tx>
          <c:invertIfNegative val="0"/>
          <c:cat>
            <c:strRef>
              <c:f>Лист1!$A$2:$A$6</c:f>
              <c:strCache>
                <c:ptCount val="5"/>
                <c:pt idx="0">
                  <c:v>Уклонение, отказ или неявка на процедуру сдачи проб</c:v>
                </c:pt>
                <c:pt idx="1">
                  <c:v>Диуретики и маскирующие агенты (S5)</c:v>
                </c:pt>
                <c:pt idx="2">
                  <c:v>Гормоны и модуляторы метаболизма (S4)</c:v>
                </c:pt>
                <c:pt idx="3">
                  <c:v>Бета-2 Агонисты (S3)</c:v>
                </c:pt>
                <c:pt idx="4">
                  <c:v> Анаболические агенты (S1)</c:v>
                </c:pt>
              </c:strCache>
            </c:strRef>
          </c:cat>
          <c:val>
            <c:numRef>
              <c:f>Лист1!$B$2:$B$6</c:f>
              <c:numCache>
                <c:formatCode>General</c:formatCode>
                <c:ptCount val="5"/>
                <c:pt idx="0">
                  <c:v>1</c:v>
                </c:pt>
                <c:pt idx="1">
                  <c:v>3</c:v>
                </c:pt>
                <c:pt idx="2">
                  <c:v>3</c:v>
                </c:pt>
                <c:pt idx="3">
                  <c:v>1</c:v>
                </c:pt>
                <c:pt idx="4">
                  <c:v>5</c:v>
                </c:pt>
              </c:numCache>
            </c:numRef>
          </c:val>
          <c:extLst xmlns:c16r2="http://schemas.microsoft.com/office/drawing/2015/06/chart">
            <c:ext xmlns:c16="http://schemas.microsoft.com/office/drawing/2014/chart" uri="{C3380CC4-5D6E-409C-BE32-E72D297353CC}">
              <c16:uniqueId val="{00000000-DBC4-4C73-88A9-C949027BF520}"/>
            </c:ext>
          </c:extLst>
        </c:ser>
        <c:dLbls>
          <c:showLegendKey val="0"/>
          <c:showVal val="0"/>
          <c:showCatName val="0"/>
          <c:showSerName val="0"/>
          <c:showPercent val="0"/>
          <c:showBubbleSize val="0"/>
        </c:dLbls>
        <c:gapWidth val="150"/>
        <c:axId val="1488242608"/>
        <c:axId val="1488246416"/>
      </c:barChart>
      <c:catAx>
        <c:axId val="1488242608"/>
        <c:scaling>
          <c:orientation val="minMax"/>
        </c:scaling>
        <c:delete val="0"/>
        <c:axPos val="l"/>
        <c:numFmt formatCode="General" sourceLinked="0"/>
        <c:majorTickMark val="out"/>
        <c:minorTickMark val="none"/>
        <c:tickLblPos val="nextTo"/>
        <c:txPr>
          <a:bodyPr/>
          <a:lstStyle/>
          <a:p>
            <a:pPr>
              <a:defRPr>
                <a:solidFill>
                  <a:srgbClr val="002060"/>
                </a:solidFill>
              </a:defRPr>
            </a:pPr>
            <a:endParaRPr lang="ru-RU"/>
          </a:p>
        </c:txPr>
        <c:crossAx val="1488246416"/>
        <c:crosses val="autoZero"/>
        <c:auto val="1"/>
        <c:lblAlgn val="ctr"/>
        <c:lblOffset val="100"/>
        <c:noMultiLvlLbl val="0"/>
      </c:catAx>
      <c:valAx>
        <c:axId val="1488246416"/>
        <c:scaling>
          <c:orientation val="minMax"/>
        </c:scaling>
        <c:delete val="0"/>
        <c:axPos val="b"/>
        <c:majorGridlines/>
        <c:numFmt formatCode="General" sourceLinked="1"/>
        <c:majorTickMark val="out"/>
        <c:minorTickMark val="none"/>
        <c:tickLblPos val="nextTo"/>
        <c:crossAx val="1488242608"/>
        <c:crosses val="autoZero"/>
        <c:crossBetween val="between"/>
      </c:valAx>
    </c:plotArea>
    <c:legend>
      <c:legendPos val="r"/>
      <c:overlay val="0"/>
      <c:txPr>
        <a:bodyPr/>
        <a:lstStyle/>
        <a:p>
          <a:pPr>
            <a:defRPr>
              <a:solidFill>
                <a:srgbClr val="002060"/>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E62EE-3ED8-4B28-81FA-EABF8ED47A28}"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ru-RU"/>
        </a:p>
      </dgm:t>
    </dgm:pt>
    <dgm:pt modelId="{7C084774-94E6-40A5-B408-5C60ACC4CDA0}">
      <dgm:prSet phldrT="[Текст]" custT="1"/>
      <dgm:spPr/>
      <dgm:t>
        <a:bodyPr/>
        <a:lstStyle/>
        <a:p>
          <a:r>
            <a:rPr lang="ru-RU" sz="2000" b="1" dirty="0" smtClean="0">
              <a:solidFill>
                <a:schemeClr val="tx2">
                  <a:lumMod val="50000"/>
                </a:schemeClr>
              </a:solidFill>
              <a:latin typeface="+mn-lt"/>
              <a:cs typeface="Arial" panose="020B0604020202020204" pitchFamily="34" charset="0"/>
            </a:rPr>
            <a:t>Оценка данных</a:t>
          </a:r>
          <a:endParaRPr lang="ru-RU" sz="2000" b="1" dirty="0">
            <a:solidFill>
              <a:schemeClr val="tx2">
                <a:lumMod val="50000"/>
              </a:schemeClr>
            </a:solidFill>
            <a:latin typeface="+mn-lt"/>
            <a:cs typeface="Arial" panose="020B0604020202020204" pitchFamily="34" charset="0"/>
          </a:endParaRPr>
        </a:p>
      </dgm:t>
    </dgm:pt>
    <dgm:pt modelId="{B6F11B31-A463-4831-9BD6-34968D0DB150}" type="parTrans" cxnId="{71F997FB-AE06-4B35-A17A-D7D2DDB105F4}">
      <dgm:prSet/>
      <dgm:spPr/>
      <dgm:t>
        <a:bodyPr/>
        <a:lstStyle/>
        <a:p>
          <a:endParaRPr lang="ru-RU"/>
        </a:p>
      </dgm:t>
    </dgm:pt>
    <dgm:pt modelId="{CB72B2A8-E875-435E-AF8F-3796C3B28DF4}" type="sibTrans" cxnId="{71F997FB-AE06-4B35-A17A-D7D2DDB105F4}">
      <dgm:prSet/>
      <dgm:spPr/>
      <dgm:t>
        <a:bodyPr/>
        <a:lstStyle/>
        <a:p>
          <a:endParaRPr lang="ru-RU"/>
        </a:p>
      </dgm:t>
    </dgm:pt>
    <dgm:pt modelId="{7AD3420C-93AA-4D0E-8B44-C0540DB0DE75}">
      <dgm:prSet phldrT="[Текст]" custT="1"/>
      <dgm:spPr/>
      <dgm:t>
        <a:bodyPr/>
        <a:lstStyle/>
        <a:p>
          <a:r>
            <a:rPr lang="ru-RU" sz="2000" b="1" dirty="0" smtClean="0">
              <a:solidFill>
                <a:schemeClr val="tx2">
                  <a:lumMod val="50000"/>
                </a:schemeClr>
              </a:solidFill>
              <a:latin typeface="+mn-lt"/>
              <a:cs typeface="Arial" panose="020B0604020202020204" pitchFamily="34" charset="0"/>
            </a:rPr>
            <a:t>Проект Списка</a:t>
          </a:r>
          <a:endParaRPr lang="ru-RU" sz="2000" b="1" dirty="0">
            <a:solidFill>
              <a:schemeClr val="tx2">
                <a:lumMod val="50000"/>
              </a:schemeClr>
            </a:solidFill>
            <a:latin typeface="+mn-lt"/>
            <a:cs typeface="Arial" panose="020B0604020202020204" pitchFamily="34" charset="0"/>
          </a:endParaRPr>
        </a:p>
      </dgm:t>
    </dgm:pt>
    <dgm:pt modelId="{A67EAFD7-954E-456E-9910-9FAAD2D9FF0B}" type="parTrans" cxnId="{18567F73-5F23-45E0-934A-8814DF100DCE}">
      <dgm:prSet/>
      <dgm:spPr/>
      <dgm:t>
        <a:bodyPr/>
        <a:lstStyle/>
        <a:p>
          <a:endParaRPr lang="ru-RU"/>
        </a:p>
      </dgm:t>
    </dgm:pt>
    <dgm:pt modelId="{C191AC1C-69E1-41EA-A24A-9E6C3C5295ED}" type="sibTrans" cxnId="{18567F73-5F23-45E0-934A-8814DF100DCE}">
      <dgm:prSet/>
      <dgm:spPr/>
      <dgm:t>
        <a:bodyPr/>
        <a:lstStyle/>
        <a:p>
          <a:endParaRPr lang="ru-RU"/>
        </a:p>
      </dgm:t>
    </dgm:pt>
    <dgm:pt modelId="{06628851-7D7F-4CD4-AA76-D04AD987C368}">
      <dgm:prSet phldrT="[Текст]" custT="1"/>
      <dgm:spPr/>
      <dgm:t>
        <a:bodyPr/>
        <a:lstStyle/>
        <a:p>
          <a:r>
            <a:rPr lang="ru-RU" sz="2000" b="1" dirty="0" smtClean="0">
              <a:solidFill>
                <a:schemeClr val="tx2">
                  <a:lumMod val="50000"/>
                </a:schemeClr>
              </a:solidFill>
              <a:latin typeface="+mn-lt"/>
              <a:cs typeface="Arial" panose="020B0604020202020204" pitchFamily="34" charset="0"/>
            </a:rPr>
            <a:t>Консультации </a:t>
          </a:r>
          <a:endParaRPr lang="ru-RU" sz="2000" b="1" dirty="0">
            <a:solidFill>
              <a:schemeClr val="tx2">
                <a:lumMod val="50000"/>
              </a:schemeClr>
            </a:solidFill>
            <a:latin typeface="+mn-lt"/>
            <a:cs typeface="Arial" panose="020B0604020202020204" pitchFamily="34" charset="0"/>
          </a:endParaRPr>
        </a:p>
      </dgm:t>
    </dgm:pt>
    <dgm:pt modelId="{FD6A10DC-8573-4554-B1ED-6B6BA74AFF76}" type="parTrans" cxnId="{D0467C61-98E4-4372-8B20-93EB8DFF2204}">
      <dgm:prSet/>
      <dgm:spPr/>
      <dgm:t>
        <a:bodyPr/>
        <a:lstStyle/>
        <a:p>
          <a:endParaRPr lang="ru-RU"/>
        </a:p>
      </dgm:t>
    </dgm:pt>
    <dgm:pt modelId="{319D473B-9CCE-4F61-8B5F-F801853E9803}" type="sibTrans" cxnId="{D0467C61-98E4-4372-8B20-93EB8DFF2204}">
      <dgm:prSet/>
      <dgm:spPr/>
      <dgm:t>
        <a:bodyPr/>
        <a:lstStyle/>
        <a:p>
          <a:endParaRPr lang="ru-RU"/>
        </a:p>
      </dgm:t>
    </dgm:pt>
    <dgm:pt modelId="{14FC5C02-3541-47AC-B708-6EA23E3A0988}">
      <dgm:prSet phldrT="[Текст]" custT="1"/>
      <dgm:spPr/>
      <dgm:t>
        <a:bodyPr/>
        <a:lstStyle/>
        <a:p>
          <a:r>
            <a:rPr lang="ru-RU" sz="2000" b="1" dirty="0" smtClean="0">
              <a:solidFill>
                <a:schemeClr val="tx2">
                  <a:lumMod val="50000"/>
                </a:schemeClr>
              </a:solidFill>
              <a:latin typeface="+mn-lt"/>
              <a:cs typeface="Arial" panose="020B0604020202020204" pitchFamily="34" charset="0"/>
            </a:rPr>
            <a:t>Запрещенный Список</a:t>
          </a:r>
          <a:endParaRPr lang="ru-RU" sz="2000" b="1" dirty="0">
            <a:solidFill>
              <a:schemeClr val="tx2">
                <a:lumMod val="50000"/>
              </a:schemeClr>
            </a:solidFill>
            <a:latin typeface="+mn-lt"/>
            <a:cs typeface="Arial" panose="020B0604020202020204" pitchFamily="34" charset="0"/>
          </a:endParaRPr>
        </a:p>
      </dgm:t>
    </dgm:pt>
    <dgm:pt modelId="{40450B9E-9EAD-468A-99B4-847481A5E42B}" type="parTrans" cxnId="{60EFFFB0-EE8F-4C05-B74C-A1F88E17BBEE}">
      <dgm:prSet/>
      <dgm:spPr/>
      <dgm:t>
        <a:bodyPr/>
        <a:lstStyle/>
        <a:p>
          <a:endParaRPr lang="ru-RU"/>
        </a:p>
      </dgm:t>
    </dgm:pt>
    <dgm:pt modelId="{35AF5D50-D582-4BCA-A731-321863D6EDDA}" type="sibTrans" cxnId="{60EFFFB0-EE8F-4C05-B74C-A1F88E17BBEE}">
      <dgm:prSet/>
      <dgm:spPr/>
      <dgm:t>
        <a:bodyPr/>
        <a:lstStyle/>
        <a:p>
          <a:endParaRPr lang="ru-RU"/>
        </a:p>
      </dgm:t>
    </dgm:pt>
    <dgm:pt modelId="{679CFF23-082C-47C0-AA05-A6D97D44A0A9}">
      <dgm:prSet phldrT="[Текст]" custT="1"/>
      <dgm:spPr/>
      <dgm:t>
        <a:bodyPr/>
        <a:lstStyle/>
        <a:p>
          <a:r>
            <a:rPr lang="ru-RU" sz="2400" b="1" dirty="0" smtClean="0">
              <a:solidFill>
                <a:schemeClr val="tx2">
                  <a:lumMod val="50000"/>
                </a:schemeClr>
              </a:solidFill>
              <a:latin typeface="+mn-lt"/>
              <a:cs typeface="Arial" panose="020B0604020202020204" pitchFamily="34" charset="0"/>
            </a:rPr>
            <a:t>Сбор данных</a:t>
          </a:r>
          <a:endParaRPr lang="ru-RU" sz="2400" b="1" dirty="0">
            <a:solidFill>
              <a:schemeClr val="tx2">
                <a:lumMod val="50000"/>
              </a:schemeClr>
            </a:solidFill>
            <a:latin typeface="+mn-lt"/>
            <a:cs typeface="Arial" panose="020B0604020202020204" pitchFamily="34" charset="0"/>
          </a:endParaRPr>
        </a:p>
      </dgm:t>
    </dgm:pt>
    <dgm:pt modelId="{CB3B47BD-2451-4180-B48D-85F823C3C479}" type="parTrans" cxnId="{E191B87C-FB91-400C-BFEC-1023AA6437F4}">
      <dgm:prSet/>
      <dgm:spPr/>
      <dgm:t>
        <a:bodyPr/>
        <a:lstStyle/>
        <a:p>
          <a:endParaRPr lang="ru-RU"/>
        </a:p>
      </dgm:t>
    </dgm:pt>
    <dgm:pt modelId="{E5443667-D7DA-443C-9E14-A3994EFBF0C6}" type="sibTrans" cxnId="{E191B87C-FB91-400C-BFEC-1023AA6437F4}">
      <dgm:prSet/>
      <dgm:spPr/>
      <dgm:t>
        <a:bodyPr/>
        <a:lstStyle/>
        <a:p>
          <a:endParaRPr lang="ru-RU"/>
        </a:p>
      </dgm:t>
    </dgm:pt>
    <dgm:pt modelId="{DEBFFB8D-EB82-4AB5-BC5E-3DB8C20B9D4A}" type="pres">
      <dgm:prSet presAssocID="{DEAE62EE-3ED8-4B28-81FA-EABF8ED47A28}" presName="cycle" presStyleCnt="0">
        <dgm:presLayoutVars>
          <dgm:dir/>
          <dgm:resizeHandles val="exact"/>
        </dgm:presLayoutVars>
      </dgm:prSet>
      <dgm:spPr/>
      <dgm:t>
        <a:bodyPr/>
        <a:lstStyle/>
        <a:p>
          <a:endParaRPr lang="ru-RU"/>
        </a:p>
      </dgm:t>
    </dgm:pt>
    <dgm:pt modelId="{0C95EDF2-F52D-45F0-B03B-4B4C3A2171A0}" type="pres">
      <dgm:prSet presAssocID="{7C084774-94E6-40A5-B408-5C60ACC4CDA0}" presName="node" presStyleLbl="node1" presStyleIdx="0" presStyleCnt="5" custScaleX="149997" custScaleY="149997" custRadScaleRad="100189" custRadScaleInc="-7008">
        <dgm:presLayoutVars>
          <dgm:bulletEnabled val="1"/>
        </dgm:presLayoutVars>
      </dgm:prSet>
      <dgm:spPr/>
      <dgm:t>
        <a:bodyPr/>
        <a:lstStyle/>
        <a:p>
          <a:endParaRPr lang="ru-RU"/>
        </a:p>
      </dgm:t>
    </dgm:pt>
    <dgm:pt modelId="{322B5C59-492C-42EE-86F3-7846E9E6AA06}" type="pres">
      <dgm:prSet presAssocID="{CB72B2A8-E875-435E-AF8F-3796C3B28DF4}" presName="sibTrans" presStyleLbl="sibTrans2D1" presStyleIdx="0" presStyleCnt="5"/>
      <dgm:spPr/>
      <dgm:t>
        <a:bodyPr/>
        <a:lstStyle/>
        <a:p>
          <a:endParaRPr lang="ru-RU"/>
        </a:p>
      </dgm:t>
    </dgm:pt>
    <dgm:pt modelId="{76523657-0E6E-493C-B5B0-E8BBF0580077}" type="pres">
      <dgm:prSet presAssocID="{CB72B2A8-E875-435E-AF8F-3796C3B28DF4}" presName="connectorText" presStyleLbl="sibTrans2D1" presStyleIdx="0" presStyleCnt="5"/>
      <dgm:spPr/>
      <dgm:t>
        <a:bodyPr/>
        <a:lstStyle/>
        <a:p>
          <a:endParaRPr lang="ru-RU"/>
        </a:p>
      </dgm:t>
    </dgm:pt>
    <dgm:pt modelId="{A2B98A8F-AD38-460A-B39F-DDA0C715E9B5}" type="pres">
      <dgm:prSet presAssocID="{7AD3420C-93AA-4D0E-8B44-C0540DB0DE75}" presName="node" presStyleLbl="node1" presStyleIdx="1" presStyleCnt="5" custScaleX="149997" custScaleY="149997" custRadScaleRad="121576" custRadScaleInc="6327">
        <dgm:presLayoutVars>
          <dgm:bulletEnabled val="1"/>
        </dgm:presLayoutVars>
      </dgm:prSet>
      <dgm:spPr/>
      <dgm:t>
        <a:bodyPr/>
        <a:lstStyle/>
        <a:p>
          <a:endParaRPr lang="ru-RU"/>
        </a:p>
      </dgm:t>
    </dgm:pt>
    <dgm:pt modelId="{22AF9A5A-49C3-412F-B03B-12E780736D11}" type="pres">
      <dgm:prSet presAssocID="{C191AC1C-69E1-41EA-A24A-9E6C3C5295ED}" presName="sibTrans" presStyleLbl="sibTrans2D1" presStyleIdx="1" presStyleCnt="5"/>
      <dgm:spPr/>
      <dgm:t>
        <a:bodyPr/>
        <a:lstStyle/>
        <a:p>
          <a:endParaRPr lang="ru-RU"/>
        </a:p>
      </dgm:t>
    </dgm:pt>
    <dgm:pt modelId="{16D377D5-009E-4B5F-B57E-7A274445823C}" type="pres">
      <dgm:prSet presAssocID="{C191AC1C-69E1-41EA-A24A-9E6C3C5295ED}" presName="connectorText" presStyleLbl="sibTrans2D1" presStyleIdx="1" presStyleCnt="5"/>
      <dgm:spPr/>
      <dgm:t>
        <a:bodyPr/>
        <a:lstStyle/>
        <a:p>
          <a:endParaRPr lang="ru-RU"/>
        </a:p>
      </dgm:t>
    </dgm:pt>
    <dgm:pt modelId="{F0371410-D193-4541-99A0-F93902F47ED0}" type="pres">
      <dgm:prSet presAssocID="{06628851-7D7F-4CD4-AA76-D04AD987C368}" presName="node" presStyleLbl="node1" presStyleIdx="2" presStyleCnt="5" custScaleX="149997" custScaleY="149997" custRadScaleRad="101941" custRadScaleInc="-4099">
        <dgm:presLayoutVars>
          <dgm:bulletEnabled val="1"/>
        </dgm:presLayoutVars>
      </dgm:prSet>
      <dgm:spPr/>
      <dgm:t>
        <a:bodyPr/>
        <a:lstStyle/>
        <a:p>
          <a:endParaRPr lang="ru-RU"/>
        </a:p>
      </dgm:t>
    </dgm:pt>
    <dgm:pt modelId="{95319E6E-BB91-4216-B5C2-156DC8C12F1B}" type="pres">
      <dgm:prSet presAssocID="{319D473B-9CCE-4F61-8B5F-F801853E9803}" presName="sibTrans" presStyleLbl="sibTrans2D1" presStyleIdx="2" presStyleCnt="5"/>
      <dgm:spPr/>
      <dgm:t>
        <a:bodyPr/>
        <a:lstStyle/>
        <a:p>
          <a:endParaRPr lang="ru-RU"/>
        </a:p>
      </dgm:t>
    </dgm:pt>
    <dgm:pt modelId="{54033100-B461-4F15-90A6-8D54253B25FB}" type="pres">
      <dgm:prSet presAssocID="{319D473B-9CCE-4F61-8B5F-F801853E9803}" presName="connectorText" presStyleLbl="sibTrans2D1" presStyleIdx="2" presStyleCnt="5"/>
      <dgm:spPr/>
      <dgm:t>
        <a:bodyPr/>
        <a:lstStyle/>
        <a:p>
          <a:endParaRPr lang="ru-RU"/>
        </a:p>
      </dgm:t>
    </dgm:pt>
    <dgm:pt modelId="{48A2EAE3-5044-459B-A555-2C5CB9C3EFBE}" type="pres">
      <dgm:prSet presAssocID="{14FC5C02-3541-47AC-B708-6EA23E3A0988}" presName="node" presStyleLbl="node1" presStyleIdx="3" presStyleCnt="5" custScaleX="149997" custScaleY="149997" custRadScaleRad="110406" custRadScaleInc="19115">
        <dgm:presLayoutVars>
          <dgm:bulletEnabled val="1"/>
        </dgm:presLayoutVars>
      </dgm:prSet>
      <dgm:spPr/>
      <dgm:t>
        <a:bodyPr/>
        <a:lstStyle/>
        <a:p>
          <a:endParaRPr lang="ru-RU"/>
        </a:p>
      </dgm:t>
    </dgm:pt>
    <dgm:pt modelId="{B798276B-2160-4FBD-8C78-AF42B2263D59}" type="pres">
      <dgm:prSet presAssocID="{35AF5D50-D582-4BCA-A731-321863D6EDDA}" presName="sibTrans" presStyleLbl="sibTrans2D1" presStyleIdx="3" presStyleCnt="5"/>
      <dgm:spPr/>
      <dgm:t>
        <a:bodyPr/>
        <a:lstStyle/>
        <a:p>
          <a:endParaRPr lang="ru-RU"/>
        </a:p>
      </dgm:t>
    </dgm:pt>
    <dgm:pt modelId="{AB0A3331-FF1C-453A-B78E-7AD152AADD54}" type="pres">
      <dgm:prSet presAssocID="{35AF5D50-D582-4BCA-A731-321863D6EDDA}" presName="connectorText" presStyleLbl="sibTrans2D1" presStyleIdx="3" presStyleCnt="5"/>
      <dgm:spPr/>
      <dgm:t>
        <a:bodyPr/>
        <a:lstStyle/>
        <a:p>
          <a:endParaRPr lang="ru-RU"/>
        </a:p>
      </dgm:t>
    </dgm:pt>
    <dgm:pt modelId="{38B1B2C4-14B8-4A7D-B808-B9E56FAF4C5E}" type="pres">
      <dgm:prSet presAssocID="{679CFF23-082C-47C0-AA05-A6D97D44A0A9}" presName="node" presStyleLbl="node1" presStyleIdx="4" presStyleCnt="5" custScaleX="149997" custScaleY="149997" custRadScaleRad="132636" custRadScaleInc="-233">
        <dgm:presLayoutVars>
          <dgm:bulletEnabled val="1"/>
        </dgm:presLayoutVars>
      </dgm:prSet>
      <dgm:spPr/>
      <dgm:t>
        <a:bodyPr/>
        <a:lstStyle/>
        <a:p>
          <a:endParaRPr lang="ru-RU"/>
        </a:p>
      </dgm:t>
    </dgm:pt>
    <dgm:pt modelId="{ED9A4DBB-D381-4C9D-BE86-7E1241288A06}" type="pres">
      <dgm:prSet presAssocID="{E5443667-D7DA-443C-9E14-A3994EFBF0C6}" presName="sibTrans" presStyleLbl="sibTrans2D1" presStyleIdx="4" presStyleCnt="5"/>
      <dgm:spPr/>
      <dgm:t>
        <a:bodyPr/>
        <a:lstStyle/>
        <a:p>
          <a:endParaRPr lang="ru-RU"/>
        </a:p>
      </dgm:t>
    </dgm:pt>
    <dgm:pt modelId="{F48D973C-B372-40A9-89F6-D94F49312290}" type="pres">
      <dgm:prSet presAssocID="{E5443667-D7DA-443C-9E14-A3994EFBF0C6}" presName="connectorText" presStyleLbl="sibTrans2D1" presStyleIdx="4" presStyleCnt="5"/>
      <dgm:spPr/>
      <dgm:t>
        <a:bodyPr/>
        <a:lstStyle/>
        <a:p>
          <a:endParaRPr lang="ru-RU"/>
        </a:p>
      </dgm:t>
    </dgm:pt>
  </dgm:ptLst>
  <dgm:cxnLst>
    <dgm:cxn modelId="{FE87A8C3-B7C5-4F5E-B4DB-075CF4C8B3C3}" type="presOf" srcId="{7AD3420C-93AA-4D0E-8B44-C0540DB0DE75}" destId="{A2B98A8F-AD38-460A-B39F-DDA0C715E9B5}" srcOrd="0" destOrd="0" presId="urn:microsoft.com/office/officeart/2005/8/layout/cycle2"/>
    <dgm:cxn modelId="{0BD09BAB-7AD5-408D-89F0-E1DAB00F838A}" type="presOf" srcId="{319D473B-9CCE-4F61-8B5F-F801853E9803}" destId="{95319E6E-BB91-4216-B5C2-156DC8C12F1B}" srcOrd="0" destOrd="0" presId="urn:microsoft.com/office/officeart/2005/8/layout/cycle2"/>
    <dgm:cxn modelId="{5125D823-6EA1-4253-A3FF-DCD91EC3B65B}" type="presOf" srcId="{DEAE62EE-3ED8-4B28-81FA-EABF8ED47A28}" destId="{DEBFFB8D-EB82-4AB5-BC5E-3DB8C20B9D4A}" srcOrd="0" destOrd="0" presId="urn:microsoft.com/office/officeart/2005/8/layout/cycle2"/>
    <dgm:cxn modelId="{E8F038F5-4053-4AF7-BA65-5D5CD3F8CABE}" type="presOf" srcId="{CB72B2A8-E875-435E-AF8F-3796C3B28DF4}" destId="{76523657-0E6E-493C-B5B0-E8BBF0580077}" srcOrd="1" destOrd="0" presId="urn:microsoft.com/office/officeart/2005/8/layout/cycle2"/>
    <dgm:cxn modelId="{18567F73-5F23-45E0-934A-8814DF100DCE}" srcId="{DEAE62EE-3ED8-4B28-81FA-EABF8ED47A28}" destId="{7AD3420C-93AA-4D0E-8B44-C0540DB0DE75}" srcOrd="1" destOrd="0" parTransId="{A67EAFD7-954E-456E-9910-9FAAD2D9FF0B}" sibTransId="{C191AC1C-69E1-41EA-A24A-9E6C3C5295ED}"/>
    <dgm:cxn modelId="{D0467C61-98E4-4372-8B20-93EB8DFF2204}" srcId="{DEAE62EE-3ED8-4B28-81FA-EABF8ED47A28}" destId="{06628851-7D7F-4CD4-AA76-D04AD987C368}" srcOrd="2" destOrd="0" parTransId="{FD6A10DC-8573-4554-B1ED-6B6BA74AFF76}" sibTransId="{319D473B-9CCE-4F61-8B5F-F801853E9803}"/>
    <dgm:cxn modelId="{1441F162-9E39-4758-A92B-DD4974972D44}" type="presOf" srcId="{06628851-7D7F-4CD4-AA76-D04AD987C368}" destId="{F0371410-D193-4541-99A0-F93902F47ED0}" srcOrd="0" destOrd="0" presId="urn:microsoft.com/office/officeart/2005/8/layout/cycle2"/>
    <dgm:cxn modelId="{6BD8377C-65C1-4774-AD70-B4A211ECCE87}" type="presOf" srcId="{C191AC1C-69E1-41EA-A24A-9E6C3C5295ED}" destId="{22AF9A5A-49C3-412F-B03B-12E780736D11}" srcOrd="0" destOrd="0" presId="urn:microsoft.com/office/officeart/2005/8/layout/cycle2"/>
    <dgm:cxn modelId="{C3E0CD16-5716-42AE-8419-E16022561B9F}" type="presOf" srcId="{7C084774-94E6-40A5-B408-5C60ACC4CDA0}" destId="{0C95EDF2-F52D-45F0-B03B-4B4C3A2171A0}" srcOrd="0" destOrd="0" presId="urn:microsoft.com/office/officeart/2005/8/layout/cycle2"/>
    <dgm:cxn modelId="{A1B8A960-010B-48D5-8937-6AE8B2854678}" type="presOf" srcId="{35AF5D50-D582-4BCA-A731-321863D6EDDA}" destId="{AB0A3331-FF1C-453A-B78E-7AD152AADD54}" srcOrd="1" destOrd="0" presId="urn:microsoft.com/office/officeart/2005/8/layout/cycle2"/>
    <dgm:cxn modelId="{12771D09-CD40-455C-9248-8BB4FFB4D978}" type="presOf" srcId="{35AF5D50-D582-4BCA-A731-321863D6EDDA}" destId="{B798276B-2160-4FBD-8C78-AF42B2263D59}" srcOrd="0" destOrd="0" presId="urn:microsoft.com/office/officeart/2005/8/layout/cycle2"/>
    <dgm:cxn modelId="{60EFFFB0-EE8F-4C05-B74C-A1F88E17BBEE}" srcId="{DEAE62EE-3ED8-4B28-81FA-EABF8ED47A28}" destId="{14FC5C02-3541-47AC-B708-6EA23E3A0988}" srcOrd="3" destOrd="0" parTransId="{40450B9E-9EAD-468A-99B4-847481A5E42B}" sibTransId="{35AF5D50-D582-4BCA-A731-321863D6EDDA}"/>
    <dgm:cxn modelId="{C96298D6-A25C-496B-8278-72058123BEE2}" type="presOf" srcId="{E5443667-D7DA-443C-9E14-A3994EFBF0C6}" destId="{ED9A4DBB-D381-4C9D-BE86-7E1241288A06}" srcOrd="0" destOrd="0" presId="urn:microsoft.com/office/officeart/2005/8/layout/cycle2"/>
    <dgm:cxn modelId="{65CFF093-90E1-43BC-B4C4-0DA2E5F9ACD6}" type="presOf" srcId="{319D473B-9CCE-4F61-8B5F-F801853E9803}" destId="{54033100-B461-4F15-90A6-8D54253B25FB}" srcOrd="1" destOrd="0" presId="urn:microsoft.com/office/officeart/2005/8/layout/cycle2"/>
    <dgm:cxn modelId="{B158BB5F-E2EC-484C-B06B-C2D3B9E29ABB}" type="presOf" srcId="{14FC5C02-3541-47AC-B708-6EA23E3A0988}" destId="{48A2EAE3-5044-459B-A555-2C5CB9C3EFBE}" srcOrd="0" destOrd="0" presId="urn:microsoft.com/office/officeart/2005/8/layout/cycle2"/>
    <dgm:cxn modelId="{101062D0-C870-4734-AED2-4874C9A626C5}" type="presOf" srcId="{C191AC1C-69E1-41EA-A24A-9E6C3C5295ED}" destId="{16D377D5-009E-4B5F-B57E-7A274445823C}" srcOrd="1" destOrd="0" presId="urn:microsoft.com/office/officeart/2005/8/layout/cycle2"/>
    <dgm:cxn modelId="{F9186342-C845-4F83-9EC8-22B8C3819ABE}" type="presOf" srcId="{679CFF23-082C-47C0-AA05-A6D97D44A0A9}" destId="{38B1B2C4-14B8-4A7D-B808-B9E56FAF4C5E}" srcOrd="0" destOrd="0" presId="urn:microsoft.com/office/officeart/2005/8/layout/cycle2"/>
    <dgm:cxn modelId="{CEE3D804-4698-402A-98AC-C6A15D0D35CA}" type="presOf" srcId="{E5443667-D7DA-443C-9E14-A3994EFBF0C6}" destId="{F48D973C-B372-40A9-89F6-D94F49312290}" srcOrd="1" destOrd="0" presId="urn:microsoft.com/office/officeart/2005/8/layout/cycle2"/>
    <dgm:cxn modelId="{9109AC58-E411-4D5D-95A2-831F488380D1}" type="presOf" srcId="{CB72B2A8-E875-435E-AF8F-3796C3B28DF4}" destId="{322B5C59-492C-42EE-86F3-7846E9E6AA06}" srcOrd="0" destOrd="0" presId="urn:microsoft.com/office/officeart/2005/8/layout/cycle2"/>
    <dgm:cxn modelId="{71F997FB-AE06-4B35-A17A-D7D2DDB105F4}" srcId="{DEAE62EE-3ED8-4B28-81FA-EABF8ED47A28}" destId="{7C084774-94E6-40A5-B408-5C60ACC4CDA0}" srcOrd="0" destOrd="0" parTransId="{B6F11B31-A463-4831-9BD6-34968D0DB150}" sibTransId="{CB72B2A8-E875-435E-AF8F-3796C3B28DF4}"/>
    <dgm:cxn modelId="{E191B87C-FB91-400C-BFEC-1023AA6437F4}" srcId="{DEAE62EE-3ED8-4B28-81FA-EABF8ED47A28}" destId="{679CFF23-082C-47C0-AA05-A6D97D44A0A9}" srcOrd="4" destOrd="0" parTransId="{CB3B47BD-2451-4180-B48D-85F823C3C479}" sibTransId="{E5443667-D7DA-443C-9E14-A3994EFBF0C6}"/>
    <dgm:cxn modelId="{2EFBAFD4-5483-4EDF-B727-B5595B0C8774}" type="presParOf" srcId="{DEBFFB8D-EB82-4AB5-BC5E-3DB8C20B9D4A}" destId="{0C95EDF2-F52D-45F0-B03B-4B4C3A2171A0}" srcOrd="0" destOrd="0" presId="urn:microsoft.com/office/officeart/2005/8/layout/cycle2"/>
    <dgm:cxn modelId="{44483729-D582-4EF8-89E5-85B07E158F61}" type="presParOf" srcId="{DEBFFB8D-EB82-4AB5-BC5E-3DB8C20B9D4A}" destId="{322B5C59-492C-42EE-86F3-7846E9E6AA06}" srcOrd="1" destOrd="0" presId="urn:microsoft.com/office/officeart/2005/8/layout/cycle2"/>
    <dgm:cxn modelId="{B713A4F4-FFCF-4E26-9ABD-A79F66B3C5DE}" type="presParOf" srcId="{322B5C59-492C-42EE-86F3-7846E9E6AA06}" destId="{76523657-0E6E-493C-B5B0-E8BBF0580077}" srcOrd="0" destOrd="0" presId="urn:microsoft.com/office/officeart/2005/8/layout/cycle2"/>
    <dgm:cxn modelId="{010DEFEE-1E68-4E67-8463-74A839A9D6C6}" type="presParOf" srcId="{DEBFFB8D-EB82-4AB5-BC5E-3DB8C20B9D4A}" destId="{A2B98A8F-AD38-460A-B39F-DDA0C715E9B5}" srcOrd="2" destOrd="0" presId="urn:microsoft.com/office/officeart/2005/8/layout/cycle2"/>
    <dgm:cxn modelId="{C8087F1B-51FF-4DC8-B1D4-F94B859709F2}" type="presParOf" srcId="{DEBFFB8D-EB82-4AB5-BC5E-3DB8C20B9D4A}" destId="{22AF9A5A-49C3-412F-B03B-12E780736D11}" srcOrd="3" destOrd="0" presId="urn:microsoft.com/office/officeart/2005/8/layout/cycle2"/>
    <dgm:cxn modelId="{69A62270-3E29-4067-983A-626FD1108EB1}" type="presParOf" srcId="{22AF9A5A-49C3-412F-B03B-12E780736D11}" destId="{16D377D5-009E-4B5F-B57E-7A274445823C}" srcOrd="0" destOrd="0" presId="urn:microsoft.com/office/officeart/2005/8/layout/cycle2"/>
    <dgm:cxn modelId="{4A441424-C1B7-4B06-94C0-0BDA8359C28C}" type="presParOf" srcId="{DEBFFB8D-EB82-4AB5-BC5E-3DB8C20B9D4A}" destId="{F0371410-D193-4541-99A0-F93902F47ED0}" srcOrd="4" destOrd="0" presId="urn:microsoft.com/office/officeart/2005/8/layout/cycle2"/>
    <dgm:cxn modelId="{119DE891-107F-448C-9481-FF27EB523B9E}" type="presParOf" srcId="{DEBFFB8D-EB82-4AB5-BC5E-3DB8C20B9D4A}" destId="{95319E6E-BB91-4216-B5C2-156DC8C12F1B}" srcOrd="5" destOrd="0" presId="urn:microsoft.com/office/officeart/2005/8/layout/cycle2"/>
    <dgm:cxn modelId="{5E6DDF8C-21F6-4342-9A2A-A4ADD0B9ADA1}" type="presParOf" srcId="{95319E6E-BB91-4216-B5C2-156DC8C12F1B}" destId="{54033100-B461-4F15-90A6-8D54253B25FB}" srcOrd="0" destOrd="0" presId="urn:microsoft.com/office/officeart/2005/8/layout/cycle2"/>
    <dgm:cxn modelId="{DD0FEE4F-F8C3-4B63-AF5D-BF54560ECDA1}" type="presParOf" srcId="{DEBFFB8D-EB82-4AB5-BC5E-3DB8C20B9D4A}" destId="{48A2EAE3-5044-459B-A555-2C5CB9C3EFBE}" srcOrd="6" destOrd="0" presId="urn:microsoft.com/office/officeart/2005/8/layout/cycle2"/>
    <dgm:cxn modelId="{606DF5CE-3A26-49B0-9147-36473CD7B5DB}" type="presParOf" srcId="{DEBFFB8D-EB82-4AB5-BC5E-3DB8C20B9D4A}" destId="{B798276B-2160-4FBD-8C78-AF42B2263D59}" srcOrd="7" destOrd="0" presId="urn:microsoft.com/office/officeart/2005/8/layout/cycle2"/>
    <dgm:cxn modelId="{5F4F1EA8-CF1F-496F-AE8E-8E422F04D5E4}" type="presParOf" srcId="{B798276B-2160-4FBD-8C78-AF42B2263D59}" destId="{AB0A3331-FF1C-453A-B78E-7AD152AADD54}" srcOrd="0" destOrd="0" presId="urn:microsoft.com/office/officeart/2005/8/layout/cycle2"/>
    <dgm:cxn modelId="{FF7F6B4B-C004-4D8A-96C2-18364FBFE843}" type="presParOf" srcId="{DEBFFB8D-EB82-4AB5-BC5E-3DB8C20B9D4A}" destId="{38B1B2C4-14B8-4A7D-B808-B9E56FAF4C5E}" srcOrd="8" destOrd="0" presId="urn:microsoft.com/office/officeart/2005/8/layout/cycle2"/>
    <dgm:cxn modelId="{5D14B08A-3E3E-4696-ACB1-ECE25147270A}" type="presParOf" srcId="{DEBFFB8D-EB82-4AB5-BC5E-3DB8C20B9D4A}" destId="{ED9A4DBB-D381-4C9D-BE86-7E1241288A06}" srcOrd="9" destOrd="0" presId="urn:microsoft.com/office/officeart/2005/8/layout/cycle2"/>
    <dgm:cxn modelId="{BDC497C4-C299-4F4C-A5AC-3FF58905D864}" type="presParOf" srcId="{ED9A4DBB-D381-4C9D-BE86-7E1241288A06}" destId="{F48D973C-B372-40A9-89F6-D94F4931229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2E222-63CD-4DAD-9F50-FD151CB992D5}" type="doc">
      <dgm:prSet loTypeId="urn:microsoft.com/office/officeart/2005/8/layout/equation2" loCatId="relationship" qsTypeId="urn:microsoft.com/office/officeart/2005/8/quickstyle/3d1" qsCatId="3D" csTypeId="urn:microsoft.com/office/officeart/2005/8/colors/accent1_2" csCatId="accent1" phldr="1"/>
      <dgm:spPr/>
      <dgm:t>
        <a:bodyPr/>
        <a:lstStyle/>
        <a:p>
          <a:endParaRPr lang="ru-RU"/>
        </a:p>
      </dgm:t>
    </dgm:pt>
    <dgm:pt modelId="{7805F6C1-916D-43D4-A422-7D3D3DF22B86}">
      <dgm:prSet phldrT="[Текст]" custT="1"/>
      <dgm:spPr/>
      <dgm:t>
        <a:bodyPr/>
        <a:lstStyle/>
        <a:p>
          <a:r>
            <a:rPr lang="ru-RU" sz="1600" b="1" dirty="0" smtClean="0"/>
            <a:t>Спортсмен международного уровня (по определению МФ)</a:t>
          </a:r>
          <a:endParaRPr lang="ru-RU" sz="1600" b="1" dirty="0"/>
        </a:p>
      </dgm:t>
    </dgm:pt>
    <dgm:pt modelId="{8E9553AB-6AF6-43BC-9C39-03A33F6374B8}" type="parTrans" cxnId="{07811623-81CD-4646-A8E1-41CAB6218C3E}">
      <dgm:prSet/>
      <dgm:spPr/>
      <dgm:t>
        <a:bodyPr/>
        <a:lstStyle/>
        <a:p>
          <a:endParaRPr lang="ru-RU"/>
        </a:p>
      </dgm:t>
    </dgm:pt>
    <dgm:pt modelId="{31838B5C-7FCC-4807-A729-9E76312B5D21}" type="sibTrans" cxnId="{07811623-81CD-4646-A8E1-41CAB6218C3E}">
      <dgm:prSet/>
      <dgm:spPr/>
      <dgm:t>
        <a:bodyPr/>
        <a:lstStyle/>
        <a:p>
          <a:endParaRPr lang="ru-RU"/>
        </a:p>
      </dgm:t>
    </dgm:pt>
    <dgm:pt modelId="{CFBD6859-B65E-4D2A-B8DA-D624DC224B74}">
      <dgm:prSet phldrT="[Текст]" custT="1"/>
      <dgm:spPr/>
      <dgm:t>
        <a:bodyPr/>
        <a:lstStyle/>
        <a:p>
          <a:r>
            <a:rPr lang="ru-RU" sz="1600" b="1" dirty="0" smtClean="0"/>
            <a:t>Международная федерация</a:t>
          </a:r>
          <a:endParaRPr lang="ru-RU" sz="1600" b="1" dirty="0"/>
        </a:p>
      </dgm:t>
    </dgm:pt>
    <dgm:pt modelId="{A428446D-C934-477B-984E-CFBFBDB85D3A}" type="parTrans" cxnId="{7039780A-F34E-4095-B634-5FF863EC8AC8}">
      <dgm:prSet/>
      <dgm:spPr/>
      <dgm:t>
        <a:bodyPr/>
        <a:lstStyle/>
        <a:p>
          <a:endParaRPr lang="ru-RU"/>
        </a:p>
      </dgm:t>
    </dgm:pt>
    <dgm:pt modelId="{B6EC0357-CDE4-4554-938E-5A9FE0ED7843}" type="sibTrans" cxnId="{7039780A-F34E-4095-B634-5FF863EC8AC8}">
      <dgm:prSet/>
      <dgm:spPr/>
      <dgm:t>
        <a:bodyPr/>
        <a:lstStyle/>
        <a:p>
          <a:endParaRPr lang="ru-RU"/>
        </a:p>
      </dgm:t>
    </dgm:pt>
    <dgm:pt modelId="{A3D2BE99-150A-48F7-B268-5FA9B0BAA69A}" type="pres">
      <dgm:prSet presAssocID="{C2C2E222-63CD-4DAD-9F50-FD151CB992D5}" presName="Name0" presStyleCnt="0">
        <dgm:presLayoutVars>
          <dgm:dir/>
          <dgm:resizeHandles val="exact"/>
        </dgm:presLayoutVars>
      </dgm:prSet>
      <dgm:spPr/>
      <dgm:t>
        <a:bodyPr/>
        <a:lstStyle/>
        <a:p>
          <a:endParaRPr lang="ru-RU"/>
        </a:p>
      </dgm:t>
    </dgm:pt>
    <dgm:pt modelId="{2B7CDBA4-159E-4C72-B957-D119A99D3BE0}" type="pres">
      <dgm:prSet presAssocID="{C2C2E222-63CD-4DAD-9F50-FD151CB992D5}" presName="vNodes" presStyleCnt="0"/>
      <dgm:spPr/>
    </dgm:pt>
    <dgm:pt modelId="{7936F6BA-3F62-4856-98D1-94D39D68BC3F}" type="pres">
      <dgm:prSet presAssocID="{7805F6C1-916D-43D4-A422-7D3D3DF22B86}" presName="node" presStyleLbl="node1" presStyleIdx="0" presStyleCnt="2">
        <dgm:presLayoutVars>
          <dgm:bulletEnabled val="1"/>
        </dgm:presLayoutVars>
      </dgm:prSet>
      <dgm:spPr/>
      <dgm:t>
        <a:bodyPr/>
        <a:lstStyle/>
        <a:p>
          <a:endParaRPr lang="ru-RU"/>
        </a:p>
      </dgm:t>
    </dgm:pt>
    <dgm:pt modelId="{8C63F7F5-87F7-4197-81CE-BAC1058B9C07}" type="pres">
      <dgm:prSet presAssocID="{C2C2E222-63CD-4DAD-9F50-FD151CB992D5}" presName="sibTransLast" presStyleLbl="sibTrans2D1" presStyleIdx="0" presStyleCnt="1"/>
      <dgm:spPr/>
      <dgm:t>
        <a:bodyPr/>
        <a:lstStyle/>
        <a:p>
          <a:endParaRPr lang="ru-RU"/>
        </a:p>
      </dgm:t>
    </dgm:pt>
    <dgm:pt modelId="{B8BB002F-563A-46C8-BBF2-C01A117E3EB2}" type="pres">
      <dgm:prSet presAssocID="{C2C2E222-63CD-4DAD-9F50-FD151CB992D5}" presName="connectorText" presStyleLbl="sibTrans2D1" presStyleIdx="0" presStyleCnt="1"/>
      <dgm:spPr/>
      <dgm:t>
        <a:bodyPr/>
        <a:lstStyle/>
        <a:p>
          <a:endParaRPr lang="ru-RU"/>
        </a:p>
      </dgm:t>
    </dgm:pt>
    <dgm:pt modelId="{DB597286-BFBA-4E8E-8B08-229797185043}" type="pres">
      <dgm:prSet presAssocID="{C2C2E222-63CD-4DAD-9F50-FD151CB992D5}" presName="lastNode" presStyleLbl="node1" presStyleIdx="1" presStyleCnt="2">
        <dgm:presLayoutVars>
          <dgm:bulletEnabled val="1"/>
        </dgm:presLayoutVars>
      </dgm:prSet>
      <dgm:spPr/>
      <dgm:t>
        <a:bodyPr/>
        <a:lstStyle/>
        <a:p>
          <a:endParaRPr lang="ru-RU"/>
        </a:p>
      </dgm:t>
    </dgm:pt>
  </dgm:ptLst>
  <dgm:cxnLst>
    <dgm:cxn modelId="{7039780A-F34E-4095-B634-5FF863EC8AC8}" srcId="{C2C2E222-63CD-4DAD-9F50-FD151CB992D5}" destId="{CFBD6859-B65E-4D2A-B8DA-D624DC224B74}" srcOrd="1" destOrd="0" parTransId="{A428446D-C934-477B-984E-CFBFBDB85D3A}" sibTransId="{B6EC0357-CDE4-4554-938E-5A9FE0ED7843}"/>
    <dgm:cxn modelId="{4174B255-C2BD-4877-BD22-C594E0A805ED}" type="presOf" srcId="{31838B5C-7FCC-4807-A729-9E76312B5D21}" destId="{8C63F7F5-87F7-4197-81CE-BAC1058B9C07}" srcOrd="0" destOrd="0" presId="urn:microsoft.com/office/officeart/2005/8/layout/equation2"/>
    <dgm:cxn modelId="{99B83789-47EA-476E-9D86-3400B57C0C19}" type="presOf" srcId="{7805F6C1-916D-43D4-A422-7D3D3DF22B86}" destId="{7936F6BA-3F62-4856-98D1-94D39D68BC3F}" srcOrd="0" destOrd="0" presId="urn:microsoft.com/office/officeart/2005/8/layout/equation2"/>
    <dgm:cxn modelId="{07811623-81CD-4646-A8E1-41CAB6218C3E}" srcId="{C2C2E222-63CD-4DAD-9F50-FD151CB992D5}" destId="{7805F6C1-916D-43D4-A422-7D3D3DF22B86}" srcOrd="0" destOrd="0" parTransId="{8E9553AB-6AF6-43BC-9C39-03A33F6374B8}" sibTransId="{31838B5C-7FCC-4807-A729-9E76312B5D21}"/>
    <dgm:cxn modelId="{59010DA0-9BA7-4B26-8333-1BD0B2FEE26C}" type="presOf" srcId="{31838B5C-7FCC-4807-A729-9E76312B5D21}" destId="{B8BB002F-563A-46C8-BBF2-C01A117E3EB2}" srcOrd="1" destOrd="0" presId="urn:microsoft.com/office/officeart/2005/8/layout/equation2"/>
    <dgm:cxn modelId="{8DF2DF80-AFD7-4A27-9D85-FFF1B08BDE60}" type="presOf" srcId="{CFBD6859-B65E-4D2A-B8DA-D624DC224B74}" destId="{DB597286-BFBA-4E8E-8B08-229797185043}" srcOrd="0" destOrd="0" presId="urn:microsoft.com/office/officeart/2005/8/layout/equation2"/>
    <dgm:cxn modelId="{5F216EE3-06DF-467F-9B53-4EF3B4C015D1}" type="presOf" srcId="{C2C2E222-63CD-4DAD-9F50-FD151CB992D5}" destId="{A3D2BE99-150A-48F7-B268-5FA9B0BAA69A}" srcOrd="0" destOrd="0" presId="urn:microsoft.com/office/officeart/2005/8/layout/equation2"/>
    <dgm:cxn modelId="{E20B704A-ECEA-482B-83D5-52F434B98456}" type="presParOf" srcId="{A3D2BE99-150A-48F7-B268-5FA9B0BAA69A}" destId="{2B7CDBA4-159E-4C72-B957-D119A99D3BE0}" srcOrd="0" destOrd="0" presId="urn:microsoft.com/office/officeart/2005/8/layout/equation2"/>
    <dgm:cxn modelId="{5AF7C4FF-631D-4200-A8E3-08682607C5D6}" type="presParOf" srcId="{2B7CDBA4-159E-4C72-B957-D119A99D3BE0}" destId="{7936F6BA-3F62-4856-98D1-94D39D68BC3F}" srcOrd="0" destOrd="0" presId="urn:microsoft.com/office/officeart/2005/8/layout/equation2"/>
    <dgm:cxn modelId="{F211DF9A-3C0F-4B1D-BAD7-471A71F1F716}" type="presParOf" srcId="{A3D2BE99-150A-48F7-B268-5FA9B0BAA69A}" destId="{8C63F7F5-87F7-4197-81CE-BAC1058B9C07}" srcOrd="1" destOrd="0" presId="urn:microsoft.com/office/officeart/2005/8/layout/equation2"/>
    <dgm:cxn modelId="{5DC37CC9-153C-4A1E-80D9-492B1216FCFF}" type="presParOf" srcId="{8C63F7F5-87F7-4197-81CE-BAC1058B9C07}" destId="{B8BB002F-563A-46C8-BBF2-C01A117E3EB2}" srcOrd="0" destOrd="0" presId="urn:microsoft.com/office/officeart/2005/8/layout/equation2"/>
    <dgm:cxn modelId="{57910884-BFF4-43D6-AABC-D3A81DCCFB50}" type="presParOf" srcId="{A3D2BE99-150A-48F7-B268-5FA9B0BAA69A}" destId="{DB597286-BFBA-4E8E-8B08-229797185043}"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2E222-63CD-4DAD-9F50-FD151CB992D5}" type="doc">
      <dgm:prSet loTypeId="urn:microsoft.com/office/officeart/2005/8/layout/equation2" loCatId="relationship" qsTypeId="urn:microsoft.com/office/officeart/2005/8/quickstyle/3d1" qsCatId="3D" csTypeId="urn:microsoft.com/office/officeart/2005/8/colors/accent1_2" csCatId="accent1" phldr="1"/>
      <dgm:spPr/>
      <dgm:t>
        <a:bodyPr/>
        <a:lstStyle/>
        <a:p>
          <a:endParaRPr lang="ru-RU"/>
        </a:p>
      </dgm:t>
    </dgm:pt>
    <dgm:pt modelId="{7805F6C1-916D-43D4-A422-7D3D3DF22B86}">
      <dgm:prSet phldrT="[Текст]"/>
      <dgm:spPr/>
      <dgm:t>
        <a:bodyPr/>
        <a:lstStyle/>
        <a:p>
          <a:r>
            <a:rPr lang="ru-RU" b="1" dirty="0" smtClean="0"/>
            <a:t>Спортсмен национального уровня</a:t>
          </a:r>
          <a:endParaRPr lang="ru-RU" b="1" dirty="0"/>
        </a:p>
      </dgm:t>
    </dgm:pt>
    <dgm:pt modelId="{8E9553AB-6AF6-43BC-9C39-03A33F6374B8}" type="parTrans" cxnId="{07811623-81CD-4646-A8E1-41CAB6218C3E}">
      <dgm:prSet/>
      <dgm:spPr/>
      <dgm:t>
        <a:bodyPr/>
        <a:lstStyle/>
        <a:p>
          <a:endParaRPr lang="ru-RU"/>
        </a:p>
      </dgm:t>
    </dgm:pt>
    <dgm:pt modelId="{31838B5C-7FCC-4807-A729-9E76312B5D21}" type="sibTrans" cxnId="{07811623-81CD-4646-A8E1-41CAB6218C3E}">
      <dgm:prSet/>
      <dgm:spPr/>
      <dgm:t>
        <a:bodyPr/>
        <a:lstStyle/>
        <a:p>
          <a:endParaRPr lang="ru-RU"/>
        </a:p>
      </dgm:t>
    </dgm:pt>
    <dgm:pt modelId="{CFBD6859-B65E-4D2A-B8DA-D624DC224B74}">
      <dgm:prSet phldrT="[Текст]"/>
      <dgm:spPr/>
      <dgm:t>
        <a:bodyPr/>
        <a:lstStyle/>
        <a:p>
          <a:r>
            <a:rPr lang="ru-RU" b="1" dirty="0" smtClean="0"/>
            <a:t>НАДА (комиссия по ТИ)</a:t>
          </a:r>
          <a:endParaRPr lang="ru-RU" b="1" dirty="0"/>
        </a:p>
      </dgm:t>
    </dgm:pt>
    <dgm:pt modelId="{A428446D-C934-477B-984E-CFBFBDB85D3A}" type="parTrans" cxnId="{7039780A-F34E-4095-B634-5FF863EC8AC8}">
      <dgm:prSet/>
      <dgm:spPr/>
      <dgm:t>
        <a:bodyPr/>
        <a:lstStyle/>
        <a:p>
          <a:endParaRPr lang="ru-RU"/>
        </a:p>
      </dgm:t>
    </dgm:pt>
    <dgm:pt modelId="{B6EC0357-CDE4-4554-938E-5A9FE0ED7843}" type="sibTrans" cxnId="{7039780A-F34E-4095-B634-5FF863EC8AC8}">
      <dgm:prSet/>
      <dgm:spPr/>
      <dgm:t>
        <a:bodyPr/>
        <a:lstStyle/>
        <a:p>
          <a:endParaRPr lang="ru-RU"/>
        </a:p>
      </dgm:t>
    </dgm:pt>
    <dgm:pt modelId="{DCD0313E-AB58-4FD8-A59A-183666F6CBE4}" type="pres">
      <dgm:prSet presAssocID="{C2C2E222-63CD-4DAD-9F50-FD151CB992D5}" presName="Name0" presStyleCnt="0">
        <dgm:presLayoutVars>
          <dgm:dir/>
          <dgm:resizeHandles val="exact"/>
        </dgm:presLayoutVars>
      </dgm:prSet>
      <dgm:spPr/>
      <dgm:t>
        <a:bodyPr/>
        <a:lstStyle/>
        <a:p>
          <a:endParaRPr lang="ru-RU"/>
        </a:p>
      </dgm:t>
    </dgm:pt>
    <dgm:pt modelId="{757A8002-C62D-458A-852D-190D86BF1D90}" type="pres">
      <dgm:prSet presAssocID="{C2C2E222-63CD-4DAD-9F50-FD151CB992D5}" presName="vNodes" presStyleCnt="0"/>
      <dgm:spPr/>
    </dgm:pt>
    <dgm:pt modelId="{DDBF7B39-9621-4560-80FD-DD93691B898C}" type="pres">
      <dgm:prSet presAssocID="{7805F6C1-916D-43D4-A422-7D3D3DF22B86}" presName="node" presStyleLbl="node1" presStyleIdx="0" presStyleCnt="2" custScaleX="122778" custScaleY="109548">
        <dgm:presLayoutVars>
          <dgm:bulletEnabled val="1"/>
        </dgm:presLayoutVars>
      </dgm:prSet>
      <dgm:spPr/>
      <dgm:t>
        <a:bodyPr/>
        <a:lstStyle/>
        <a:p>
          <a:endParaRPr lang="ru-RU"/>
        </a:p>
      </dgm:t>
    </dgm:pt>
    <dgm:pt modelId="{23DBA19D-0DBB-44F9-9742-A77E6EBDB58E}" type="pres">
      <dgm:prSet presAssocID="{C2C2E222-63CD-4DAD-9F50-FD151CB992D5}" presName="sibTransLast" presStyleLbl="sibTrans2D1" presStyleIdx="0" presStyleCnt="1"/>
      <dgm:spPr/>
      <dgm:t>
        <a:bodyPr/>
        <a:lstStyle/>
        <a:p>
          <a:endParaRPr lang="ru-RU"/>
        </a:p>
      </dgm:t>
    </dgm:pt>
    <dgm:pt modelId="{53C83F49-B382-4ED2-A28F-63BD8CFE2C2B}" type="pres">
      <dgm:prSet presAssocID="{C2C2E222-63CD-4DAD-9F50-FD151CB992D5}" presName="connectorText" presStyleLbl="sibTrans2D1" presStyleIdx="0" presStyleCnt="1"/>
      <dgm:spPr/>
      <dgm:t>
        <a:bodyPr/>
        <a:lstStyle/>
        <a:p>
          <a:endParaRPr lang="ru-RU"/>
        </a:p>
      </dgm:t>
    </dgm:pt>
    <dgm:pt modelId="{AF23BE5F-73A3-4C0B-B8C5-D030981E1960}" type="pres">
      <dgm:prSet presAssocID="{C2C2E222-63CD-4DAD-9F50-FD151CB992D5}" presName="lastNode" presStyleLbl="node1" presStyleIdx="1" presStyleCnt="2" custScaleX="114033" custScaleY="104808">
        <dgm:presLayoutVars>
          <dgm:bulletEnabled val="1"/>
        </dgm:presLayoutVars>
      </dgm:prSet>
      <dgm:spPr/>
      <dgm:t>
        <a:bodyPr/>
        <a:lstStyle/>
        <a:p>
          <a:endParaRPr lang="ru-RU"/>
        </a:p>
      </dgm:t>
    </dgm:pt>
  </dgm:ptLst>
  <dgm:cxnLst>
    <dgm:cxn modelId="{1B1773B6-64F7-48E4-ABF0-51C30EDEA792}" type="presOf" srcId="{C2C2E222-63CD-4DAD-9F50-FD151CB992D5}" destId="{DCD0313E-AB58-4FD8-A59A-183666F6CBE4}" srcOrd="0" destOrd="0" presId="urn:microsoft.com/office/officeart/2005/8/layout/equation2"/>
    <dgm:cxn modelId="{7039780A-F34E-4095-B634-5FF863EC8AC8}" srcId="{C2C2E222-63CD-4DAD-9F50-FD151CB992D5}" destId="{CFBD6859-B65E-4D2A-B8DA-D624DC224B74}" srcOrd="1" destOrd="0" parTransId="{A428446D-C934-477B-984E-CFBFBDB85D3A}" sibTransId="{B6EC0357-CDE4-4554-938E-5A9FE0ED7843}"/>
    <dgm:cxn modelId="{9A10A99B-A079-4C63-9890-F768831B4E3C}" type="presOf" srcId="{31838B5C-7FCC-4807-A729-9E76312B5D21}" destId="{53C83F49-B382-4ED2-A28F-63BD8CFE2C2B}" srcOrd="1" destOrd="0" presId="urn:microsoft.com/office/officeart/2005/8/layout/equation2"/>
    <dgm:cxn modelId="{07811623-81CD-4646-A8E1-41CAB6218C3E}" srcId="{C2C2E222-63CD-4DAD-9F50-FD151CB992D5}" destId="{7805F6C1-916D-43D4-A422-7D3D3DF22B86}" srcOrd="0" destOrd="0" parTransId="{8E9553AB-6AF6-43BC-9C39-03A33F6374B8}" sibTransId="{31838B5C-7FCC-4807-A729-9E76312B5D21}"/>
    <dgm:cxn modelId="{C1E6851E-B3CE-4658-921A-70E8BFEB4104}" type="presOf" srcId="{7805F6C1-916D-43D4-A422-7D3D3DF22B86}" destId="{DDBF7B39-9621-4560-80FD-DD93691B898C}" srcOrd="0" destOrd="0" presId="urn:microsoft.com/office/officeart/2005/8/layout/equation2"/>
    <dgm:cxn modelId="{41DF8F93-83EC-419E-8F59-EE1F90B3659F}" type="presOf" srcId="{CFBD6859-B65E-4D2A-B8DA-D624DC224B74}" destId="{AF23BE5F-73A3-4C0B-B8C5-D030981E1960}" srcOrd="0" destOrd="0" presId="urn:microsoft.com/office/officeart/2005/8/layout/equation2"/>
    <dgm:cxn modelId="{23FBD397-0B41-4589-9B9A-32FEC292005B}" type="presOf" srcId="{31838B5C-7FCC-4807-A729-9E76312B5D21}" destId="{23DBA19D-0DBB-44F9-9742-A77E6EBDB58E}" srcOrd="0" destOrd="0" presId="urn:microsoft.com/office/officeart/2005/8/layout/equation2"/>
    <dgm:cxn modelId="{E3483E96-DF0A-40CA-942F-069280DC5907}" type="presParOf" srcId="{DCD0313E-AB58-4FD8-A59A-183666F6CBE4}" destId="{757A8002-C62D-458A-852D-190D86BF1D90}" srcOrd="0" destOrd="0" presId="urn:microsoft.com/office/officeart/2005/8/layout/equation2"/>
    <dgm:cxn modelId="{B983F475-C811-42C4-8220-22CE7BB06033}" type="presParOf" srcId="{757A8002-C62D-458A-852D-190D86BF1D90}" destId="{DDBF7B39-9621-4560-80FD-DD93691B898C}" srcOrd="0" destOrd="0" presId="urn:microsoft.com/office/officeart/2005/8/layout/equation2"/>
    <dgm:cxn modelId="{4A93C44B-C52A-4D98-A5E6-C8B129CCB737}" type="presParOf" srcId="{DCD0313E-AB58-4FD8-A59A-183666F6CBE4}" destId="{23DBA19D-0DBB-44F9-9742-A77E6EBDB58E}" srcOrd="1" destOrd="0" presId="urn:microsoft.com/office/officeart/2005/8/layout/equation2"/>
    <dgm:cxn modelId="{2BCD2784-9F16-4F68-AB54-B5E7D81730FA}" type="presParOf" srcId="{23DBA19D-0DBB-44F9-9742-A77E6EBDB58E}" destId="{53C83F49-B382-4ED2-A28F-63BD8CFE2C2B}" srcOrd="0" destOrd="0" presId="urn:microsoft.com/office/officeart/2005/8/layout/equation2"/>
    <dgm:cxn modelId="{72B13FAA-861E-41C6-B074-47EC9584554F}" type="presParOf" srcId="{DCD0313E-AB58-4FD8-A59A-183666F6CBE4}" destId="{AF23BE5F-73A3-4C0B-B8C5-D030981E1960}"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C2E222-63CD-4DAD-9F50-FD151CB992D5}" type="doc">
      <dgm:prSet loTypeId="urn:microsoft.com/office/officeart/2005/8/layout/equation2" loCatId="relationship" qsTypeId="urn:microsoft.com/office/officeart/2005/8/quickstyle/3d1" qsCatId="3D" csTypeId="urn:microsoft.com/office/officeart/2005/8/colors/accent1_2" csCatId="accent1" phldr="1"/>
      <dgm:spPr/>
      <dgm:t>
        <a:bodyPr/>
        <a:lstStyle/>
        <a:p>
          <a:endParaRPr lang="ru-RU"/>
        </a:p>
      </dgm:t>
    </dgm:pt>
    <dgm:pt modelId="{7805F6C1-916D-43D4-A422-7D3D3DF22B86}">
      <dgm:prSet phldrT="[Текст]" custT="1"/>
      <dgm:spPr/>
      <dgm:t>
        <a:bodyPr/>
        <a:lstStyle/>
        <a:p>
          <a:r>
            <a:rPr lang="ru-RU" sz="1600" b="1" dirty="0" smtClean="0"/>
            <a:t>Спортсмен - участник крупных соревнований</a:t>
          </a:r>
          <a:endParaRPr lang="ru-RU" sz="1600" b="1" dirty="0"/>
        </a:p>
      </dgm:t>
    </dgm:pt>
    <dgm:pt modelId="{8E9553AB-6AF6-43BC-9C39-03A33F6374B8}" type="parTrans" cxnId="{07811623-81CD-4646-A8E1-41CAB6218C3E}">
      <dgm:prSet/>
      <dgm:spPr/>
      <dgm:t>
        <a:bodyPr/>
        <a:lstStyle/>
        <a:p>
          <a:endParaRPr lang="ru-RU"/>
        </a:p>
      </dgm:t>
    </dgm:pt>
    <dgm:pt modelId="{31838B5C-7FCC-4807-A729-9E76312B5D21}" type="sibTrans" cxnId="{07811623-81CD-4646-A8E1-41CAB6218C3E}">
      <dgm:prSet/>
      <dgm:spPr/>
      <dgm:t>
        <a:bodyPr/>
        <a:lstStyle/>
        <a:p>
          <a:endParaRPr lang="ru-RU"/>
        </a:p>
      </dgm:t>
    </dgm:pt>
    <dgm:pt modelId="{CFBD6859-B65E-4D2A-B8DA-D624DC224B74}">
      <dgm:prSet phldrT="[Текст]" custT="1"/>
      <dgm:spPr/>
      <dgm:t>
        <a:bodyPr/>
        <a:lstStyle/>
        <a:p>
          <a:r>
            <a:rPr lang="ru-RU" sz="1600" b="1" i="0" dirty="0" smtClean="0"/>
            <a:t>Организатор крупных соревнований (даже если есть действующее ТИ)</a:t>
          </a:r>
          <a:endParaRPr lang="ru-RU" sz="1600" b="1" i="0" dirty="0"/>
        </a:p>
      </dgm:t>
    </dgm:pt>
    <dgm:pt modelId="{A428446D-C934-477B-984E-CFBFBDB85D3A}" type="parTrans" cxnId="{7039780A-F34E-4095-B634-5FF863EC8AC8}">
      <dgm:prSet/>
      <dgm:spPr/>
      <dgm:t>
        <a:bodyPr/>
        <a:lstStyle/>
        <a:p>
          <a:endParaRPr lang="ru-RU"/>
        </a:p>
      </dgm:t>
    </dgm:pt>
    <dgm:pt modelId="{B6EC0357-CDE4-4554-938E-5A9FE0ED7843}" type="sibTrans" cxnId="{7039780A-F34E-4095-B634-5FF863EC8AC8}">
      <dgm:prSet/>
      <dgm:spPr/>
      <dgm:t>
        <a:bodyPr/>
        <a:lstStyle/>
        <a:p>
          <a:endParaRPr lang="ru-RU"/>
        </a:p>
      </dgm:t>
    </dgm:pt>
    <dgm:pt modelId="{4B8F5D4A-6FFF-4934-9C74-D0720F359DC7}" type="pres">
      <dgm:prSet presAssocID="{C2C2E222-63CD-4DAD-9F50-FD151CB992D5}" presName="Name0" presStyleCnt="0">
        <dgm:presLayoutVars>
          <dgm:dir/>
          <dgm:resizeHandles val="exact"/>
        </dgm:presLayoutVars>
      </dgm:prSet>
      <dgm:spPr/>
      <dgm:t>
        <a:bodyPr/>
        <a:lstStyle/>
        <a:p>
          <a:endParaRPr lang="ru-RU"/>
        </a:p>
      </dgm:t>
    </dgm:pt>
    <dgm:pt modelId="{3BB704C6-431F-4033-9B31-0900CE28E4F3}" type="pres">
      <dgm:prSet presAssocID="{C2C2E222-63CD-4DAD-9F50-FD151CB992D5}" presName="vNodes" presStyleCnt="0"/>
      <dgm:spPr/>
    </dgm:pt>
    <dgm:pt modelId="{03C5FD0C-0D41-43CB-BA42-390C3CEE19E7}" type="pres">
      <dgm:prSet presAssocID="{7805F6C1-916D-43D4-A422-7D3D3DF22B86}" presName="node" presStyleLbl="node1" presStyleIdx="0" presStyleCnt="2">
        <dgm:presLayoutVars>
          <dgm:bulletEnabled val="1"/>
        </dgm:presLayoutVars>
      </dgm:prSet>
      <dgm:spPr/>
      <dgm:t>
        <a:bodyPr/>
        <a:lstStyle/>
        <a:p>
          <a:endParaRPr lang="ru-RU"/>
        </a:p>
      </dgm:t>
    </dgm:pt>
    <dgm:pt modelId="{7464FFA4-B42B-474A-90B8-33F1A9932953}" type="pres">
      <dgm:prSet presAssocID="{C2C2E222-63CD-4DAD-9F50-FD151CB992D5}" presName="sibTransLast" presStyleLbl="sibTrans2D1" presStyleIdx="0" presStyleCnt="1"/>
      <dgm:spPr/>
      <dgm:t>
        <a:bodyPr/>
        <a:lstStyle/>
        <a:p>
          <a:endParaRPr lang="ru-RU"/>
        </a:p>
      </dgm:t>
    </dgm:pt>
    <dgm:pt modelId="{68A64FE6-F1AC-4680-AE2E-E63FFBF79D11}" type="pres">
      <dgm:prSet presAssocID="{C2C2E222-63CD-4DAD-9F50-FD151CB992D5}" presName="connectorText" presStyleLbl="sibTrans2D1" presStyleIdx="0" presStyleCnt="1"/>
      <dgm:spPr/>
      <dgm:t>
        <a:bodyPr/>
        <a:lstStyle/>
        <a:p>
          <a:endParaRPr lang="ru-RU"/>
        </a:p>
      </dgm:t>
    </dgm:pt>
    <dgm:pt modelId="{E0182AFC-29CA-4DA7-ADA7-287132B0CE9F}" type="pres">
      <dgm:prSet presAssocID="{C2C2E222-63CD-4DAD-9F50-FD151CB992D5}" presName="lastNode" presStyleLbl="node1" presStyleIdx="1" presStyleCnt="2">
        <dgm:presLayoutVars>
          <dgm:bulletEnabled val="1"/>
        </dgm:presLayoutVars>
      </dgm:prSet>
      <dgm:spPr/>
      <dgm:t>
        <a:bodyPr/>
        <a:lstStyle/>
        <a:p>
          <a:endParaRPr lang="ru-RU"/>
        </a:p>
      </dgm:t>
    </dgm:pt>
  </dgm:ptLst>
  <dgm:cxnLst>
    <dgm:cxn modelId="{3ECC5D6E-C61F-4BD9-BCF1-1BF64EDCE42E}" type="presOf" srcId="{7805F6C1-916D-43D4-A422-7D3D3DF22B86}" destId="{03C5FD0C-0D41-43CB-BA42-390C3CEE19E7}" srcOrd="0" destOrd="0" presId="urn:microsoft.com/office/officeart/2005/8/layout/equation2"/>
    <dgm:cxn modelId="{7CAD6BA6-D151-45A0-BD4F-AFA6D38C049A}" type="presOf" srcId="{31838B5C-7FCC-4807-A729-9E76312B5D21}" destId="{7464FFA4-B42B-474A-90B8-33F1A9932953}" srcOrd="0" destOrd="0" presId="urn:microsoft.com/office/officeart/2005/8/layout/equation2"/>
    <dgm:cxn modelId="{9D12BD89-7929-42D0-905B-2CAC146BFF48}" type="presOf" srcId="{31838B5C-7FCC-4807-A729-9E76312B5D21}" destId="{68A64FE6-F1AC-4680-AE2E-E63FFBF79D11}" srcOrd="1" destOrd="0" presId="urn:microsoft.com/office/officeart/2005/8/layout/equation2"/>
    <dgm:cxn modelId="{7039780A-F34E-4095-B634-5FF863EC8AC8}" srcId="{C2C2E222-63CD-4DAD-9F50-FD151CB992D5}" destId="{CFBD6859-B65E-4D2A-B8DA-D624DC224B74}" srcOrd="1" destOrd="0" parTransId="{A428446D-C934-477B-984E-CFBFBDB85D3A}" sibTransId="{B6EC0357-CDE4-4554-938E-5A9FE0ED7843}"/>
    <dgm:cxn modelId="{07811623-81CD-4646-A8E1-41CAB6218C3E}" srcId="{C2C2E222-63CD-4DAD-9F50-FD151CB992D5}" destId="{7805F6C1-916D-43D4-A422-7D3D3DF22B86}" srcOrd="0" destOrd="0" parTransId="{8E9553AB-6AF6-43BC-9C39-03A33F6374B8}" sibTransId="{31838B5C-7FCC-4807-A729-9E76312B5D21}"/>
    <dgm:cxn modelId="{D8F5A72B-A961-40EE-B82B-0EA94343524F}" type="presOf" srcId="{CFBD6859-B65E-4D2A-B8DA-D624DC224B74}" destId="{E0182AFC-29CA-4DA7-ADA7-287132B0CE9F}" srcOrd="0" destOrd="0" presId="urn:microsoft.com/office/officeart/2005/8/layout/equation2"/>
    <dgm:cxn modelId="{7E8C4A01-91EA-43CF-8C55-8113612F8C49}" type="presOf" srcId="{C2C2E222-63CD-4DAD-9F50-FD151CB992D5}" destId="{4B8F5D4A-6FFF-4934-9C74-D0720F359DC7}" srcOrd="0" destOrd="0" presId="urn:microsoft.com/office/officeart/2005/8/layout/equation2"/>
    <dgm:cxn modelId="{B7BEBE44-7838-4F6E-82AE-36C82B3EF01E}" type="presParOf" srcId="{4B8F5D4A-6FFF-4934-9C74-D0720F359DC7}" destId="{3BB704C6-431F-4033-9B31-0900CE28E4F3}" srcOrd="0" destOrd="0" presId="urn:microsoft.com/office/officeart/2005/8/layout/equation2"/>
    <dgm:cxn modelId="{7E4FE8AB-9D3A-4942-83E3-2AFA7CCF9BCB}" type="presParOf" srcId="{3BB704C6-431F-4033-9B31-0900CE28E4F3}" destId="{03C5FD0C-0D41-43CB-BA42-390C3CEE19E7}" srcOrd="0" destOrd="0" presId="urn:microsoft.com/office/officeart/2005/8/layout/equation2"/>
    <dgm:cxn modelId="{AA9123CC-A931-4187-AE27-7D819E62AC62}" type="presParOf" srcId="{4B8F5D4A-6FFF-4934-9C74-D0720F359DC7}" destId="{7464FFA4-B42B-474A-90B8-33F1A9932953}" srcOrd="1" destOrd="0" presId="urn:microsoft.com/office/officeart/2005/8/layout/equation2"/>
    <dgm:cxn modelId="{C9F34252-5C5C-45F1-8EB6-28A24B063038}" type="presParOf" srcId="{7464FFA4-B42B-474A-90B8-33F1A9932953}" destId="{68A64FE6-F1AC-4680-AE2E-E63FFBF79D11}" srcOrd="0" destOrd="0" presId="urn:microsoft.com/office/officeart/2005/8/layout/equation2"/>
    <dgm:cxn modelId="{716D0F81-F734-4552-9921-F9E8A553A499}" type="presParOf" srcId="{4B8F5D4A-6FFF-4934-9C74-D0720F359DC7}" destId="{E0182AFC-29CA-4DA7-ADA7-287132B0CE9F}" srcOrd="2" destOrd="0" presId="urn:microsoft.com/office/officeart/2005/8/layout/equati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6F6BA-3F62-4856-98D1-94D39D68BC3F}">
      <dsp:nvSpPr>
        <dsp:cNvPr id="0" name=""/>
        <dsp:cNvSpPr/>
      </dsp:nvSpPr>
      <dsp:spPr>
        <a:xfrm>
          <a:off x="2171" y="337322"/>
          <a:ext cx="1898702" cy="189870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Спортсмен международного уровня (по определению МФ)</a:t>
          </a:r>
          <a:endParaRPr lang="ru-RU" sz="1600" b="1" kern="1200" dirty="0"/>
        </a:p>
      </dsp:txBody>
      <dsp:txXfrm>
        <a:off x="280229" y="615380"/>
        <a:ext cx="1342586" cy="1342586"/>
      </dsp:txXfrm>
    </dsp:sp>
    <dsp:sp modelId="{8C63F7F5-87F7-4197-81CE-BAC1058B9C07}">
      <dsp:nvSpPr>
        <dsp:cNvPr id="0" name=""/>
        <dsp:cNvSpPr/>
      </dsp:nvSpPr>
      <dsp:spPr>
        <a:xfrm>
          <a:off x="2185679" y="933515"/>
          <a:ext cx="603787" cy="706317"/>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a:off x="2185679" y="1074778"/>
        <a:ext cx="422651" cy="423791"/>
      </dsp:txXfrm>
    </dsp:sp>
    <dsp:sp modelId="{DB597286-BFBA-4E8E-8B08-229797185043}">
      <dsp:nvSpPr>
        <dsp:cNvPr id="0" name=""/>
        <dsp:cNvSpPr/>
      </dsp:nvSpPr>
      <dsp:spPr>
        <a:xfrm>
          <a:off x="3040095" y="337322"/>
          <a:ext cx="1898702" cy="189870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Международная федерация</a:t>
          </a:r>
          <a:endParaRPr lang="ru-RU" sz="1600" b="1" kern="1200" dirty="0"/>
        </a:p>
      </dsp:txBody>
      <dsp:txXfrm>
        <a:off x="3318153" y="615380"/>
        <a:ext cx="1342586" cy="134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F7B39-9621-4560-80FD-DD93691B898C}">
      <dsp:nvSpPr>
        <dsp:cNvPr id="0" name=""/>
        <dsp:cNvSpPr/>
      </dsp:nvSpPr>
      <dsp:spPr>
        <a:xfrm>
          <a:off x="4" y="502917"/>
          <a:ext cx="1910149" cy="1704320"/>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smtClean="0"/>
            <a:t>Спортсмен национального уровня</a:t>
          </a:r>
          <a:endParaRPr lang="ru-RU" sz="1500" b="1" kern="1200" dirty="0"/>
        </a:p>
      </dsp:txBody>
      <dsp:txXfrm>
        <a:off x="279739" y="752509"/>
        <a:ext cx="1350679" cy="1205136"/>
      </dsp:txXfrm>
    </dsp:sp>
    <dsp:sp modelId="{23DBA19D-0DBB-44F9-9742-A77E6EBDB58E}">
      <dsp:nvSpPr>
        <dsp:cNvPr id="0" name=""/>
        <dsp:cNvSpPr/>
      </dsp:nvSpPr>
      <dsp:spPr>
        <a:xfrm>
          <a:off x="2143520" y="1065703"/>
          <a:ext cx="494736" cy="57874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2143520" y="1181453"/>
        <a:ext cx="346315" cy="347248"/>
      </dsp:txXfrm>
    </dsp:sp>
    <dsp:sp modelId="{AF23BE5F-73A3-4C0B-B8C5-D030981E1960}">
      <dsp:nvSpPr>
        <dsp:cNvPr id="0" name=""/>
        <dsp:cNvSpPr/>
      </dsp:nvSpPr>
      <dsp:spPr>
        <a:xfrm>
          <a:off x="2843618" y="539789"/>
          <a:ext cx="1774096" cy="1630576"/>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smtClean="0"/>
            <a:t>НАДА (комиссия по ТИ)</a:t>
          </a:r>
          <a:endParaRPr lang="ru-RU" sz="1500" b="1" kern="1200" dirty="0"/>
        </a:p>
      </dsp:txBody>
      <dsp:txXfrm>
        <a:off x="3103428" y="778581"/>
        <a:ext cx="1254476" cy="1152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5FD0C-0D41-43CB-BA42-390C3CEE19E7}">
      <dsp:nvSpPr>
        <dsp:cNvPr id="0" name=""/>
        <dsp:cNvSpPr/>
      </dsp:nvSpPr>
      <dsp:spPr>
        <a:xfrm>
          <a:off x="2226" y="279394"/>
          <a:ext cx="1946786" cy="1946786"/>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Спортсмен - участник крупных соревнований</a:t>
          </a:r>
          <a:endParaRPr lang="ru-RU" sz="1600" b="1" kern="1200" dirty="0"/>
        </a:p>
      </dsp:txBody>
      <dsp:txXfrm>
        <a:off x="287326" y="564494"/>
        <a:ext cx="1376586" cy="1376586"/>
      </dsp:txXfrm>
    </dsp:sp>
    <dsp:sp modelId="{7464FFA4-B42B-474A-90B8-33F1A9932953}">
      <dsp:nvSpPr>
        <dsp:cNvPr id="0" name=""/>
        <dsp:cNvSpPr/>
      </dsp:nvSpPr>
      <dsp:spPr>
        <a:xfrm>
          <a:off x="2241030" y="890685"/>
          <a:ext cx="619078" cy="724204"/>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ru-RU" sz="3100" kern="1200"/>
        </a:p>
      </dsp:txBody>
      <dsp:txXfrm>
        <a:off x="2241030" y="1035526"/>
        <a:ext cx="433355" cy="434522"/>
      </dsp:txXfrm>
    </dsp:sp>
    <dsp:sp modelId="{E0182AFC-29CA-4DA7-ADA7-287132B0CE9F}">
      <dsp:nvSpPr>
        <dsp:cNvPr id="0" name=""/>
        <dsp:cNvSpPr/>
      </dsp:nvSpPr>
      <dsp:spPr>
        <a:xfrm>
          <a:off x="3117085" y="279394"/>
          <a:ext cx="1946786" cy="1946786"/>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i="0" kern="1200" dirty="0" smtClean="0"/>
            <a:t>Организатор крупных соревнований (даже если есть действующее ТИ)</a:t>
          </a:r>
          <a:endParaRPr lang="ru-RU" sz="1600" b="1" i="0" kern="1200" dirty="0"/>
        </a:p>
      </dsp:txBody>
      <dsp:txXfrm>
        <a:off x="3402185" y="564494"/>
        <a:ext cx="1376586" cy="13765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0.27184</cdr:x>
      <cdr:y>0.35825</cdr:y>
    </cdr:from>
    <cdr:to>
      <cdr:x>0.42184</cdr:x>
      <cdr:y>0.64175</cdr:y>
    </cdr:to>
    <cdr:sp macro="" textlink="">
      <cdr:nvSpPr>
        <cdr:cNvPr id="2" name="TextBox 1"/>
        <cdr:cNvSpPr txBox="1"/>
      </cdr:nvSpPr>
      <cdr:spPr>
        <a:xfrm xmlns:a="http://schemas.openxmlformats.org/drawingml/2006/main">
          <a:off x="2148279" y="1455928"/>
          <a:ext cx="1185410" cy="1152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800" b="1" dirty="0">
              <a:latin typeface="Times New Roman" panose="02020603050405020304" pitchFamily="18" charset="0"/>
              <a:cs typeface="Times New Roman" panose="02020603050405020304" pitchFamily="18" charset="0"/>
            </a:rPr>
            <a:t>ВСЕГО </a:t>
          </a:r>
        </a:p>
        <a:p xmlns:a="http://schemas.openxmlformats.org/drawingml/2006/main">
          <a:pPr algn="ctr"/>
          <a:r>
            <a:rPr lang="ru-RU" sz="2800" b="1" dirty="0">
              <a:latin typeface="Times New Roman" panose="02020603050405020304" pitchFamily="18" charset="0"/>
              <a:cs typeface="Times New Roman" panose="02020603050405020304" pitchFamily="18" charset="0"/>
            </a:rPr>
            <a:t>5</a:t>
          </a:r>
        </a:p>
      </cdr:txBody>
    </cdr:sp>
  </cdr:relSizeAnchor>
  <cdr:relSizeAnchor xmlns:cdr="http://schemas.openxmlformats.org/drawingml/2006/chartDrawing">
    <cdr:from>
      <cdr:x>0.22693</cdr:x>
      <cdr:y>0.18232</cdr:y>
    </cdr:from>
    <cdr:to>
      <cdr:x>0.2638</cdr:x>
      <cdr:y>0.29358</cdr:y>
    </cdr:to>
    <cdr:sp macro="" textlink="">
      <cdr:nvSpPr>
        <cdr:cNvPr id="3" name="TextBox 2"/>
        <cdr:cNvSpPr txBox="1"/>
      </cdr:nvSpPr>
      <cdr:spPr>
        <a:xfrm xmlns:a="http://schemas.openxmlformats.org/drawingml/2006/main">
          <a:off x="1793336" y="740941"/>
          <a:ext cx="291403" cy="452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800" b="1" dirty="0" smtClean="0">
              <a:solidFill>
                <a:schemeClr val="tx1"/>
              </a:solidFill>
            </a:rPr>
            <a:t>1</a:t>
          </a:r>
          <a:endParaRPr lang="ru-RU" sz="28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0.27184</cdr:x>
      <cdr:y>0.35437</cdr:y>
    </cdr:from>
    <cdr:to>
      <cdr:x>0.42184</cdr:x>
      <cdr:y>0.63787</cdr:y>
    </cdr:to>
    <cdr:sp macro="" textlink="">
      <cdr:nvSpPr>
        <cdr:cNvPr id="2" name="TextBox 1"/>
        <cdr:cNvSpPr txBox="1"/>
      </cdr:nvSpPr>
      <cdr:spPr>
        <a:xfrm xmlns:a="http://schemas.openxmlformats.org/drawingml/2006/main">
          <a:off x="2016224" y="1440160"/>
          <a:ext cx="1112523" cy="1152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800" b="1" dirty="0">
              <a:latin typeface="Times New Roman" panose="02020603050405020304" pitchFamily="18" charset="0"/>
              <a:cs typeface="Times New Roman" panose="02020603050405020304" pitchFamily="18" charset="0"/>
            </a:rPr>
            <a:t>ВСЕГО </a:t>
          </a:r>
        </a:p>
        <a:p xmlns:a="http://schemas.openxmlformats.org/drawingml/2006/main">
          <a:pPr algn="ctr"/>
          <a:r>
            <a:rPr lang="en-US" sz="2800" b="1" dirty="0">
              <a:latin typeface="Times New Roman" panose="02020603050405020304" pitchFamily="18" charset="0"/>
              <a:cs typeface="Times New Roman" panose="02020603050405020304" pitchFamily="18" charset="0"/>
            </a:rPr>
            <a:t>7</a:t>
          </a:r>
          <a:endParaRPr lang="ru-RU" sz="2800" b="1"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37046-3536-4995-A110-C3C51056356D}" type="datetimeFigureOut">
              <a:rPr lang="ru-RU" smtClean="0"/>
              <a:t>16.01.2020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C30344-EA96-4D73-85AD-98FB6E525B88}" type="slidenum">
              <a:rPr lang="ru-RU" smtClean="0"/>
              <a:t>‹#›</a:t>
            </a:fld>
            <a:endParaRPr lang="ru-RU"/>
          </a:p>
        </p:txBody>
      </p:sp>
    </p:spTree>
    <p:extLst>
      <p:ext uri="{BB962C8B-B14F-4D97-AF65-F5344CB8AC3E}">
        <p14:creationId xmlns:p14="http://schemas.microsoft.com/office/powerpoint/2010/main" val="3078688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07D21-1373-45E1-99FB-FB0DF9A34FBF}" type="datetimeFigureOut">
              <a:rPr lang="ru-RU" smtClean="0"/>
              <a:pPr/>
              <a:t>16.01.2020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53390-0C5E-4C18-8E04-F85AB127CAF8}" type="slidenum">
              <a:rPr lang="ru-RU" smtClean="0"/>
              <a:pPr/>
              <a:t>‹#›</a:t>
            </a:fld>
            <a:endParaRPr lang="ru-RU"/>
          </a:p>
        </p:txBody>
      </p:sp>
    </p:spTree>
    <p:extLst>
      <p:ext uri="{BB962C8B-B14F-4D97-AF65-F5344CB8AC3E}">
        <p14:creationId xmlns:p14="http://schemas.microsoft.com/office/powerpoint/2010/main" val="12157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1</a:t>
            </a:fld>
            <a:endParaRPr lang="ru-RU"/>
          </a:p>
        </p:txBody>
      </p:sp>
    </p:spTree>
    <p:extLst>
      <p:ext uri="{BB962C8B-B14F-4D97-AF65-F5344CB8AC3E}">
        <p14:creationId xmlns:p14="http://schemas.microsoft.com/office/powerpoint/2010/main" val="172514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10</a:t>
            </a:fld>
            <a:endParaRPr lang="ru-RU"/>
          </a:p>
        </p:txBody>
      </p:sp>
    </p:spTree>
    <p:extLst>
      <p:ext uri="{BB962C8B-B14F-4D97-AF65-F5344CB8AC3E}">
        <p14:creationId xmlns:p14="http://schemas.microsoft.com/office/powerpoint/2010/main" val="198959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11</a:t>
            </a:fld>
            <a:endParaRPr lang="ru-RU"/>
          </a:p>
        </p:txBody>
      </p:sp>
    </p:spTree>
    <p:extLst>
      <p:ext uri="{BB962C8B-B14F-4D97-AF65-F5344CB8AC3E}">
        <p14:creationId xmlns:p14="http://schemas.microsoft.com/office/powerpoint/2010/main" val="201286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12</a:t>
            </a:fld>
            <a:endParaRPr lang="ru-RU"/>
          </a:p>
        </p:txBody>
      </p:sp>
    </p:spTree>
    <p:extLst>
      <p:ext uri="{BB962C8B-B14F-4D97-AF65-F5344CB8AC3E}">
        <p14:creationId xmlns:p14="http://schemas.microsoft.com/office/powerpoint/2010/main" val="326484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Имидазол ранее был разрешен только для местного и </a:t>
            </a:r>
            <a:r>
              <a:rPr lang="ru-RU" dirty="0" smtClean="0"/>
              <a:t>офтальмологического </a:t>
            </a:r>
            <a:r>
              <a:rPr lang="ru-RU" dirty="0" smtClean="0"/>
              <a:t>использования</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13</a:t>
            </a:fld>
            <a:endParaRPr lang="ru-RU"/>
          </a:p>
        </p:txBody>
      </p:sp>
    </p:spTree>
    <p:extLst>
      <p:ext uri="{BB962C8B-B14F-4D97-AF65-F5344CB8AC3E}">
        <p14:creationId xmlns:p14="http://schemas.microsoft.com/office/powerpoint/2010/main" val="54293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dirty="0" smtClean="0"/>
              <a:t>S7 </a:t>
            </a:r>
            <a:r>
              <a:rPr lang="ru-RU" dirty="0" smtClean="0"/>
              <a:t>Чтобы пояснить статус</a:t>
            </a:r>
            <a:r>
              <a:rPr lang="ru-RU" baseline="0" dirty="0" smtClean="0"/>
              <a:t> оптических изомеров, таких как </a:t>
            </a:r>
            <a:r>
              <a:rPr lang="ru-RU" baseline="0" dirty="0" err="1" smtClean="0"/>
              <a:t>левометадон</a:t>
            </a:r>
            <a:endParaRPr lang="en-US" baseline="0" dirty="0" smtClean="0"/>
          </a:p>
          <a:p>
            <a:pPr marL="0" indent="0">
              <a:buNone/>
            </a:pPr>
            <a:r>
              <a:rPr lang="en-US" baseline="0" dirty="0" smtClean="0"/>
              <a:t>S8 </a:t>
            </a:r>
            <a:r>
              <a:rPr lang="ru-RU" sz="1200" b="1" kern="1200" dirty="0" err="1" smtClean="0">
                <a:solidFill>
                  <a:schemeClr val="tx1"/>
                </a:solidFill>
                <a:effectLst/>
                <a:latin typeface="+mn-lt"/>
                <a:ea typeface="+mn-ea"/>
                <a:cs typeface="+mn-cs"/>
              </a:rPr>
              <a:t>Каннабидиол</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не запрещен. Однако, спортсменам следует знать, что некоторые препараты КБД, полученные путем экстракции из растительного </a:t>
            </a:r>
            <a:r>
              <a:rPr lang="ru-RU" sz="1200" kern="1200" dirty="0" err="1" smtClean="0">
                <a:solidFill>
                  <a:schemeClr val="tx1"/>
                </a:solidFill>
                <a:effectLst/>
                <a:latin typeface="+mn-lt"/>
                <a:ea typeface="+mn-ea"/>
                <a:cs typeface="+mn-cs"/>
              </a:rPr>
              <a:t>каннабиса</a:t>
            </a:r>
            <a:r>
              <a:rPr lang="ru-RU" sz="1200" kern="1200" dirty="0" smtClean="0">
                <a:solidFill>
                  <a:schemeClr val="tx1"/>
                </a:solidFill>
                <a:effectLst/>
                <a:latin typeface="+mn-lt"/>
                <a:ea typeface="+mn-ea"/>
                <a:cs typeface="+mn-cs"/>
              </a:rPr>
              <a:t>, могут также содержать ТГК, что может привести к неблагоприятному результату на </a:t>
            </a:r>
            <a:r>
              <a:rPr lang="ru-RU" sz="1200" kern="1200" dirty="0" err="1" smtClean="0">
                <a:solidFill>
                  <a:schemeClr val="tx1"/>
                </a:solidFill>
                <a:effectLst/>
                <a:latin typeface="+mn-lt"/>
                <a:ea typeface="+mn-ea"/>
                <a:cs typeface="+mn-cs"/>
              </a:rPr>
              <a:t>каннабиноид</a:t>
            </a:r>
            <a:endParaRPr lang="ru-RU" baseline="0" dirty="0" smtClean="0"/>
          </a:p>
          <a:p>
            <a:pPr marL="228600" indent="-228600">
              <a:buAutoNum type="arabicPeriod"/>
            </a:pP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14</a:t>
            </a:fld>
            <a:endParaRPr lang="ru-RU"/>
          </a:p>
        </p:txBody>
      </p:sp>
    </p:spTree>
    <p:extLst>
      <p:ext uri="{BB962C8B-B14F-4D97-AF65-F5344CB8AC3E}">
        <p14:creationId xmlns:p14="http://schemas.microsoft.com/office/powerpoint/2010/main" val="413506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М2. </a:t>
            </a:r>
            <a:r>
              <a:rPr lang="ru-RU" sz="1200" kern="1200" dirty="0" smtClean="0">
                <a:solidFill>
                  <a:schemeClr val="tx1"/>
                </a:solidFill>
                <a:effectLst/>
                <a:latin typeface="+mn-lt"/>
                <a:ea typeface="+mn-ea"/>
                <a:cs typeface="+mn-cs"/>
              </a:rPr>
              <a:t>Формулировка изменена, чтобы прояснить, что в данном контексте использование протеаз касается только фальсификации проб. Местное и системное применение протеаз остается разрешенным</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2. Запрещены</a:t>
            </a:r>
            <a:r>
              <a:rPr lang="ru-RU" sz="1200" kern="1200" baseline="0" dirty="0" smtClean="0">
                <a:solidFill>
                  <a:schemeClr val="tx1"/>
                </a:solidFill>
                <a:effectLst/>
                <a:latin typeface="+mn-lt"/>
                <a:ea typeface="+mn-ea"/>
                <a:cs typeface="+mn-cs"/>
              </a:rPr>
              <a:t> внутривенные </a:t>
            </a:r>
            <a:r>
              <a:rPr lang="ru-RU" sz="1200" kern="1200" baseline="0" dirty="0" err="1" smtClean="0">
                <a:solidFill>
                  <a:schemeClr val="tx1"/>
                </a:solidFill>
                <a:effectLst/>
                <a:latin typeface="+mn-lt"/>
                <a:ea typeface="+mn-ea"/>
                <a:cs typeface="+mn-cs"/>
              </a:rPr>
              <a:t>инфузии</a:t>
            </a:r>
            <a:r>
              <a:rPr lang="ru-RU" sz="1200" kern="1200" baseline="0" dirty="0" smtClean="0">
                <a:solidFill>
                  <a:schemeClr val="tx1"/>
                </a:solidFill>
                <a:effectLst/>
                <a:latin typeface="+mn-lt"/>
                <a:ea typeface="+mn-ea"/>
                <a:cs typeface="+mn-cs"/>
              </a:rPr>
              <a:t> и (или) инъекции в объеме более 100 мл в течение 12-часового периода, за исключением случаев оказания необходимой медицинской помощи в стационаре, хирургических процедур или при проведении клинических исследований.</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15</a:t>
            </a:fld>
            <a:endParaRPr lang="ru-RU"/>
          </a:p>
        </p:txBody>
      </p:sp>
    </p:spTree>
    <p:extLst>
      <p:ext uri="{BB962C8B-B14F-4D97-AF65-F5344CB8AC3E}">
        <p14:creationId xmlns:p14="http://schemas.microsoft.com/office/powerpoint/2010/main" val="362668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16</a:t>
            </a:fld>
            <a:endParaRPr lang="ru-RU"/>
          </a:p>
        </p:txBody>
      </p:sp>
    </p:spTree>
    <p:extLst>
      <p:ext uri="{BB962C8B-B14F-4D97-AF65-F5344CB8AC3E}">
        <p14:creationId xmlns:p14="http://schemas.microsoft.com/office/powerpoint/2010/main" val="256473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оценки закономерностей и распространенности</a:t>
            </a:r>
            <a:r>
              <a:rPr lang="ru-RU" baseline="0" dirty="0" smtClean="0"/>
              <a:t> злоупотребления. Повышает уровень тестостерона. Часто встречается в БАД (Канада)</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17</a:t>
            </a:fld>
            <a:endParaRPr lang="ru-RU"/>
          </a:p>
        </p:txBody>
      </p:sp>
    </p:spTree>
    <p:extLst>
      <p:ext uri="{BB962C8B-B14F-4D97-AF65-F5344CB8AC3E}">
        <p14:creationId xmlns:p14="http://schemas.microsoft.com/office/powerpoint/2010/main" val="278271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0" dirty="0" smtClean="0">
                <a:solidFill>
                  <a:srgbClr val="073E87">
                    <a:lumMod val="75000"/>
                  </a:srgbClr>
                </a:solidFill>
              </a:rPr>
              <a:t>субстанции включенные в программу мониторинга 2020  не считаются запрещенными веществами</a:t>
            </a:r>
            <a:endParaRPr lang="ru-RU" sz="1200" b="0" dirty="0">
              <a:solidFill>
                <a:srgbClr val="073E87">
                  <a:lumMod val="75000"/>
                </a:srgbClr>
              </a:solidFill>
            </a:endParaRPr>
          </a:p>
        </p:txBody>
      </p:sp>
      <p:sp>
        <p:nvSpPr>
          <p:cNvPr id="4" name="Номер слайда 3"/>
          <p:cNvSpPr>
            <a:spLocks noGrp="1"/>
          </p:cNvSpPr>
          <p:nvPr>
            <p:ph type="sldNum" sz="quarter" idx="10"/>
          </p:nvPr>
        </p:nvSpPr>
        <p:spPr/>
        <p:txBody>
          <a:bodyPr/>
          <a:lstStyle/>
          <a:p>
            <a:fld id="{75753390-0C5E-4C18-8E04-F85AB127CAF8}" type="slidenum">
              <a:rPr lang="ru-RU" smtClean="0"/>
              <a:pPr/>
              <a:t>18</a:t>
            </a:fld>
            <a:endParaRPr lang="ru-RU"/>
          </a:p>
        </p:txBody>
      </p:sp>
    </p:spTree>
    <p:extLst>
      <p:ext uri="{BB962C8B-B14F-4D97-AF65-F5344CB8AC3E}">
        <p14:creationId xmlns:p14="http://schemas.microsoft.com/office/powerpoint/2010/main" val="179636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 список вносятся запрещенные субстанции, а не названия ЛС. Дополнительные ограничения и запреты могут существовать у отдельных спортивных федераций</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19</a:t>
            </a:fld>
            <a:endParaRPr lang="ru-RU"/>
          </a:p>
        </p:txBody>
      </p:sp>
    </p:spTree>
    <p:extLst>
      <p:ext uri="{BB962C8B-B14F-4D97-AF65-F5344CB8AC3E}">
        <p14:creationId xmlns:p14="http://schemas.microsoft.com/office/powerpoint/2010/main" val="149527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2</a:t>
            </a:fld>
            <a:endParaRPr lang="ru-RU"/>
          </a:p>
        </p:txBody>
      </p:sp>
    </p:spTree>
    <p:extLst>
      <p:ext uri="{BB962C8B-B14F-4D97-AF65-F5344CB8AC3E}">
        <p14:creationId xmlns:p14="http://schemas.microsoft.com/office/powerpoint/2010/main" val="167702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20</a:t>
            </a:fld>
            <a:endParaRPr lang="ru-RU"/>
          </a:p>
        </p:txBody>
      </p:sp>
    </p:spTree>
    <p:extLst>
      <p:ext uri="{BB962C8B-B14F-4D97-AF65-F5344CB8AC3E}">
        <p14:creationId xmlns:p14="http://schemas.microsoft.com/office/powerpoint/2010/main" val="498368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21</a:t>
            </a:fld>
            <a:endParaRPr lang="ru-RU"/>
          </a:p>
        </p:txBody>
      </p:sp>
    </p:spTree>
    <p:extLst>
      <p:ext uri="{BB962C8B-B14F-4D97-AF65-F5344CB8AC3E}">
        <p14:creationId xmlns:p14="http://schemas.microsoft.com/office/powerpoint/2010/main" val="150974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22</a:t>
            </a:fld>
            <a:endParaRPr lang="ru-RU"/>
          </a:p>
        </p:txBody>
      </p:sp>
    </p:spTree>
    <p:extLst>
      <p:ext uri="{BB962C8B-B14F-4D97-AF65-F5344CB8AC3E}">
        <p14:creationId xmlns:p14="http://schemas.microsoft.com/office/powerpoint/2010/main" val="2114487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23</a:t>
            </a:fld>
            <a:endParaRPr lang="ru-RU"/>
          </a:p>
        </p:txBody>
      </p:sp>
    </p:spTree>
    <p:extLst>
      <p:ext uri="{BB962C8B-B14F-4D97-AF65-F5344CB8AC3E}">
        <p14:creationId xmlns:p14="http://schemas.microsoft.com/office/powerpoint/2010/main" val="294313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24</a:t>
            </a:fld>
            <a:endParaRPr lang="ru-RU"/>
          </a:p>
        </p:txBody>
      </p:sp>
    </p:spTree>
    <p:extLst>
      <p:ext uri="{BB962C8B-B14F-4D97-AF65-F5344CB8AC3E}">
        <p14:creationId xmlns:p14="http://schemas.microsoft.com/office/powerpoint/2010/main" val="1974679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25</a:t>
            </a:fld>
            <a:endParaRPr lang="ru-RU"/>
          </a:p>
        </p:txBody>
      </p:sp>
    </p:spTree>
    <p:extLst>
      <p:ext uri="{BB962C8B-B14F-4D97-AF65-F5344CB8AC3E}">
        <p14:creationId xmlns:p14="http://schemas.microsoft.com/office/powerpoint/2010/main" val="20089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26</a:t>
            </a:fld>
            <a:endParaRPr lang="ru-RU"/>
          </a:p>
        </p:txBody>
      </p:sp>
    </p:spTree>
    <p:extLst>
      <p:ext uri="{BB962C8B-B14F-4D97-AF65-F5344CB8AC3E}">
        <p14:creationId xmlns:p14="http://schemas.microsoft.com/office/powerpoint/2010/main" val="140044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ВНИМАНИЕ! Медицинские документы должны отражать состояние здоровья спортсмена и проводимое лечение на момент подачи запроса.</a:t>
            </a:r>
            <a:endParaRPr lang="ru-RU" dirty="0" smtClean="0"/>
          </a:p>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27</a:t>
            </a:fld>
            <a:endParaRPr lang="ru-RU"/>
          </a:p>
        </p:txBody>
      </p:sp>
    </p:spTree>
    <p:extLst>
      <p:ext uri="{BB962C8B-B14F-4D97-AF65-F5344CB8AC3E}">
        <p14:creationId xmlns:p14="http://schemas.microsoft.com/office/powerpoint/2010/main" val="489427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28</a:t>
            </a:fld>
            <a:endParaRPr lang="ru-RU"/>
          </a:p>
        </p:txBody>
      </p:sp>
    </p:spTree>
    <p:extLst>
      <p:ext uri="{BB962C8B-B14F-4D97-AF65-F5344CB8AC3E}">
        <p14:creationId xmlns:p14="http://schemas.microsoft.com/office/powerpoint/2010/main" val="339299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29</a:t>
            </a:fld>
            <a:endParaRPr lang="ru-RU"/>
          </a:p>
        </p:txBody>
      </p:sp>
    </p:spTree>
    <p:extLst>
      <p:ext uri="{BB962C8B-B14F-4D97-AF65-F5344CB8AC3E}">
        <p14:creationId xmlns:p14="http://schemas.microsoft.com/office/powerpoint/2010/main" val="155441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ВАДА координирует</a:t>
            </a:r>
          </a:p>
          <a:p>
            <a:r>
              <a:rPr lang="ru-RU" dirty="0" smtClean="0"/>
              <a:t>Экспертная</a:t>
            </a:r>
            <a:r>
              <a:rPr lang="ru-RU" baseline="0" dirty="0" smtClean="0"/>
              <a:t> группа по Списку</a:t>
            </a:r>
            <a:r>
              <a:rPr lang="en-US" baseline="0" dirty="0" smtClean="0"/>
              <a:t> </a:t>
            </a:r>
            <a:r>
              <a:rPr lang="ru-RU" baseline="0" dirty="0" smtClean="0"/>
              <a:t>дает  рекомендации и руководящие указания Комиссии по вопросам здоровья, медицины и исследований по вопросам публикации, управления, ведения Списка запрещенных субстанций и методов</a:t>
            </a:r>
          </a:p>
          <a:p>
            <a:r>
              <a:rPr lang="ru-RU" baseline="0" dirty="0" smtClean="0"/>
              <a:t>Консультации СЕ, </a:t>
            </a:r>
            <a:r>
              <a:rPr lang="en-US" baseline="0" dirty="0" err="1" smtClean="0"/>
              <a:t>iNADO</a:t>
            </a:r>
            <a:r>
              <a:rPr lang="en-US" baseline="0" dirty="0" smtClean="0"/>
              <a:t> </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3</a:t>
            </a:fld>
            <a:endParaRPr lang="ru-RU"/>
          </a:p>
        </p:txBody>
      </p:sp>
    </p:spTree>
    <p:extLst>
      <p:ext uri="{BB962C8B-B14F-4D97-AF65-F5344CB8AC3E}">
        <p14:creationId xmlns:p14="http://schemas.microsoft.com/office/powerpoint/2010/main" val="184277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Инсулин при СД</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30</a:t>
            </a:fld>
            <a:endParaRPr lang="ru-RU"/>
          </a:p>
        </p:txBody>
      </p:sp>
    </p:spTree>
    <p:extLst>
      <p:ext uri="{BB962C8B-B14F-4D97-AF65-F5344CB8AC3E}">
        <p14:creationId xmlns:p14="http://schemas.microsoft.com/office/powerpoint/2010/main" val="1279260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Инсулин при СД</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32</a:t>
            </a:fld>
            <a:endParaRPr lang="ru-RU"/>
          </a:p>
        </p:txBody>
      </p:sp>
    </p:spTree>
    <p:extLst>
      <p:ext uri="{BB962C8B-B14F-4D97-AF65-F5344CB8AC3E}">
        <p14:creationId xmlns:p14="http://schemas.microsoft.com/office/powerpoint/2010/main" val="3876083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Инсулин при СД</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33</a:t>
            </a:fld>
            <a:endParaRPr lang="ru-RU"/>
          </a:p>
        </p:txBody>
      </p:sp>
    </p:spTree>
    <p:extLst>
      <p:ext uri="{BB962C8B-B14F-4D97-AF65-F5344CB8AC3E}">
        <p14:creationId xmlns:p14="http://schemas.microsoft.com/office/powerpoint/2010/main" val="229426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37</a:t>
            </a:fld>
            <a:endParaRPr lang="ru-RU"/>
          </a:p>
        </p:txBody>
      </p:sp>
    </p:spTree>
    <p:extLst>
      <p:ext uri="{BB962C8B-B14F-4D97-AF65-F5344CB8AC3E}">
        <p14:creationId xmlns:p14="http://schemas.microsoft.com/office/powerpoint/2010/main" val="1509280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38</a:t>
            </a:fld>
            <a:endParaRPr lang="ru-RU"/>
          </a:p>
        </p:txBody>
      </p:sp>
    </p:spTree>
    <p:extLst>
      <p:ext uri="{BB962C8B-B14F-4D97-AF65-F5344CB8AC3E}">
        <p14:creationId xmlns:p14="http://schemas.microsoft.com/office/powerpoint/2010/main" val="2584645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Гормоны и модуляторы метаболизма</a:t>
            </a:r>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39</a:t>
            </a:fld>
            <a:endParaRPr lang="ru-RU"/>
          </a:p>
        </p:txBody>
      </p:sp>
    </p:spTree>
    <p:extLst>
      <p:ext uri="{BB962C8B-B14F-4D97-AF65-F5344CB8AC3E}">
        <p14:creationId xmlns:p14="http://schemas.microsoft.com/office/powerpoint/2010/main" val="882413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40</a:t>
            </a:fld>
            <a:endParaRPr lang="ru-RU"/>
          </a:p>
        </p:txBody>
      </p:sp>
    </p:spTree>
    <p:extLst>
      <p:ext uri="{BB962C8B-B14F-4D97-AF65-F5344CB8AC3E}">
        <p14:creationId xmlns:p14="http://schemas.microsoft.com/office/powerpoint/2010/main" val="94084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FFBF01-9EEA-4EC1-8BBE-A61AA0A07FCB}" type="slidenum">
              <a:rPr lang="ru-RU" smtClean="0">
                <a:solidFill>
                  <a:prstClr val="black"/>
                </a:solidFill>
              </a:rPr>
              <a:pPr/>
              <a:t>41</a:t>
            </a:fld>
            <a:endParaRPr lang="ru-RU">
              <a:solidFill>
                <a:prstClr val="black"/>
              </a:solidFill>
            </a:endParaRPr>
          </a:p>
        </p:txBody>
      </p:sp>
    </p:spTree>
    <p:extLst>
      <p:ext uri="{BB962C8B-B14F-4D97-AF65-F5344CB8AC3E}">
        <p14:creationId xmlns:p14="http://schemas.microsoft.com/office/powerpoint/2010/main" val="3005044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42</a:t>
            </a:fld>
            <a:endParaRPr lang="ru-RU"/>
          </a:p>
        </p:txBody>
      </p:sp>
    </p:spTree>
    <p:extLst>
      <p:ext uri="{BB962C8B-B14F-4D97-AF65-F5344CB8AC3E}">
        <p14:creationId xmlns:p14="http://schemas.microsoft.com/office/powerpoint/2010/main" val="10248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4</a:t>
            </a:fld>
            <a:endParaRPr lang="ru-RU"/>
          </a:p>
        </p:txBody>
      </p:sp>
    </p:spTree>
    <p:extLst>
      <p:ext uri="{BB962C8B-B14F-4D97-AF65-F5344CB8AC3E}">
        <p14:creationId xmlns:p14="http://schemas.microsoft.com/office/powerpoint/2010/main" val="251754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5</a:t>
            </a:fld>
            <a:endParaRPr lang="ru-RU"/>
          </a:p>
        </p:txBody>
      </p:sp>
    </p:spTree>
    <p:extLst>
      <p:ext uri="{BB962C8B-B14F-4D97-AF65-F5344CB8AC3E}">
        <p14:creationId xmlns:p14="http://schemas.microsoft.com/office/powerpoint/2010/main" val="108273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6</a:t>
            </a:fld>
            <a:endParaRPr lang="ru-RU"/>
          </a:p>
        </p:txBody>
      </p:sp>
    </p:spTree>
    <p:extLst>
      <p:ext uri="{BB962C8B-B14F-4D97-AF65-F5344CB8AC3E}">
        <p14:creationId xmlns:p14="http://schemas.microsoft.com/office/powerpoint/2010/main" val="8296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Субстанции</a:t>
            </a:r>
            <a:r>
              <a:rPr lang="ru-RU" baseline="0" dirty="0" smtClean="0"/>
              <a:t> запрещены к использованию в соревновательный период, т.к. могут провести к значительному улучшению показателей в рамках проведения соревнований</a:t>
            </a:r>
          </a:p>
          <a:p>
            <a:r>
              <a:rPr lang="ru-RU" baseline="0" dirty="0" smtClean="0"/>
              <a:t>Запрещенные в отдельных видах спорта:  стрельба из лука, автоспорт, бильярдный спорт,  </a:t>
            </a:r>
            <a:r>
              <a:rPr lang="ru-RU" baseline="0" dirty="0" err="1" smtClean="0"/>
              <a:t>дартс</a:t>
            </a:r>
            <a:r>
              <a:rPr lang="ru-RU" baseline="0" dirty="0" smtClean="0"/>
              <a:t>, гольф, стрельба, лыжный спорт, подводное плавание.</a:t>
            </a:r>
          </a:p>
        </p:txBody>
      </p:sp>
      <p:sp>
        <p:nvSpPr>
          <p:cNvPr id="4" name="Номер слайда 3"/>
          <p:cNvSpPr>
            <a:spLocks noGrp="1"/>
          </p:cNvSpPr>
          <p:nvPr>
            <p:ph type="sldNum" sz="quarter" idx="10"/>
          </p:nvPr>
        </p:nvSpPr>
        <p:spPr/>
        <p:txBody>
          <a:bodyPr/>
          <a:lstStyle/>
          <a:p>
            <a:fld id="{75753390-0C5E-4C18-8E04-F85AB127CAF8}" type="slidenum">
              <a:rPr lang="ru-RU" smtClean="0"/>
              <a:pPr/>
              <a:t>7</a:t>
            </a:fld>
            <a:endParaRPr lang="ru-RU"/>
          </a:p>
        </p:txBody>
      </p:sp>
    </p:spTree>
    <p:extLst>
      <p:ext uri="{BB962C8B-B14F-4D97-AF65-F5344CB8AC3E}">
        <p14:creationId xmlns:p14="http://schemas.microsoft.com/office/powerpoint/2010/main" val="383120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753390-0C5E-4C18-8E04-F85AB127CAF8}" type="slidenum">
              <a:rPr lang="ru-RU" smtClean="0"/>
              <a:pPr/>
              <a:t>8</a:t>
            </a:fld>
            <a:endParaRPr lang="ru-RU"/>
          </a:p>
        </p:txBody>
      </p:sp>
    </p:spTree>
    <p:extLst>
      <p:ext uri="{BB962C8B-B14F-4D97-AF65-F5344CB8AC3E}">
        <p14:creationId xmlns:p14="http://schemas.microsoft.com/office/powerpoint/2010/main" val="96421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753390-0C5E-4C18-8E04-F85AB127CAF8}" type="slidenum">
              <a:rPr lang="ru-RU" smtClean="0"/>
              <a:pPr/>
              <a:t>9</a:t>
            </a:fld>
            <a:endParaRPr lang="ru-RU"/>
          </a:p>
        </p:txBody>
      </p:sp>
    </p:spTree>
    <p:extLst>
      <p:ext uri="{BB962C8B-B14F-4D97-AF65-F5344CB8AC3E}">
        <p14:creationId xmlns:p14="http://schemas.microsoft.com/office/powerpoint/2010/main" val="307800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198419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11562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90531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22604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4442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19312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65988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45915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06233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1483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68763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75095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21624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6966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4DA36774-1596-4689-8FF6-CED7C25704AB}"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06046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1F9CA3-105E-4857-9057-6DB6197DA786}"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363543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23828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355564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154840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1F9CA3-105E-4857-9057-6DB6197DA786}"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205050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6223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1F9CA3-105E-4857-9057-6DB6197DA786}"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25039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1F9CA3-105E-4857-9057-6DB6197DA786}" type="datetimeFigureOut">
              <a:rPr lang="en-US" smtClean="0"/>
              <a:pPr/>
              <a:t>1/16/2020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5CE407-6216-4202-80E4-A30DC2F709B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1729431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164CD1D-E59F-41A5-90AB-C55C923DA19A}" type="datetimeFigureOut">
              <a:rPr lang="ru-RU" smtClean="0">
                <a:solidFill>
                  <a:srgbClr val="073E87"/>
                </a:solidFill>
              </a:rPr>
              <a:pPr/>
              <a:t>16.01.2020</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A36774-1596-4689-8FF6-CED7C25704AB}"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473392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28.xml"/><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nadabelarus@tut.by" TargetMode="External"/><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46105" y="565700"/>
            <a:ext cx="8051386" cy="4453931"/>
          </a:xfrm>
        </p:spPr>
        <p:txBody>
          <a:bodyPr>
            <a:normAutofit fontScale="90000"/>
          </a:bodyPr>
          <a:lstStyle/>
          <a:p>
            <a:r>
              <a:rPr lang="ru-RU" sz="5400" b="1" dirty="0" smtClean="0">
                <a:cs typeface="Arial Black"/>
              </a:rPr>
              <a:t>Международный стандарт</a:t>
            </a:r>
            <a:br>
              <a:rPr lang="ru-RU" sz="5400" b="1" dirty="0" smtClean="0">
                <a:cs typeface="Arial Black"/>
              </a:rPr>
            </a:br>
            <a:r>
              <a:rPr lang="ru-RU" sz="5400" b="1" dirty="0" smtClean="0">
                <a:cs typeface="Arial Black"/>
              </a:rPr>
              <a:t>Список запрещённых субстанций и методов </a:t>
            </a:r>
            <a:r>
              <a:rPr lang="ru-RU" sz="5400" b="1" dirty="0" smtClean="0">
                <a:cs typeface="Arial Black"/>
              </a:rPr>
              <a:t/>
            </a:r>
            <a:br>
              <a:rPr lang="ru-RU" sz="5400" b="1" dirty="0" smtClean="0">
                <a:cs typeface="Arial Black"/>
              </a:rPr>
            </a:br>
            <a:r>
              <a:rPr lang="ru-RU" sz="6000" b="1" dirty="0" smtClean="0">
                <a:cs typeface="Arial Black"/>
              </a:rPr>
              <a:t>2020</a:t>
            </a:r>
            <a:r>
              <a:rPr lang="ru-RU" sz="5400" dirty="0" smtClean="0">
                <a:latin typeface="Arial Black"/>
                <a:cs typeface="Arial Black"/>
              </a:rPr>
              <a:t/>
            </a:r>
            <a:br>
              <a:rPr lang="ru-RU" sz="5400" dirty="0" smtClean="0">
                <a:latin typeface="Arial Black"/>
                <a:cs typeface="Arial Black"/>
              </a:rPr>
            </a:br>
            <a:endParaRPr lang="ru-RU" sz="5400" dirty="0">
              <a:latin typeface="Arial Black"/>
              <a:cs typeface="Arial Black"/>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5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3" name="Текст 1"/>
          <p:cNvSpPr txBox="1">
            <a:spLocks/>
          </p:cNvSpPr>
          <p:nvPr/>
        </p:nvSpPr>
        <p:spPr>
          <a:xfrm>
            <a:off x="192505" y="1342462"/>
            <a:ext cx="8724050" cy="935517"/>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Субстанции, запрещенные постоянно</a:t>
            </a: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latin typeface="+mj-lt"/>
              </a:rPr>
              <a:t>Изменения</a:t>
            </a:r>
            <a:r>
              <a:rPr lang="ru-RU" sz="2800" b="1" dirty="0">
                <a:solidFill>
                  <a:srgbClr val="002060"/>
                </a:solidFill>
              </a:rPr>
              <a:t>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sp>
        <p:nvSpPr>
          <p:cNvPr id="5" name="Текст 1"/>
          <p:cNvSpPr txBox="1">
            <a:spLocks/>
          </p:cNvSpPr>
          <p:nvPr/>
        </p:nvSpPr>
        <p:spPr>
          <a:xfrm>
            <a:off x="240632" y="2359075"/>
            <a:ext cx="8627796" cy="3426027"/>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en-US" b="1" dirty="0" smtClean="0">
                <a:solidFill>
                  <a:srgbClr val="073E87">
                    <a:lumMod val="75000"/>
                  </a:srgbClr>
                </a:solidFill>
              </a:rPr>
              <a:t>S1. </a:t>
            </a:r>
            <a:r>
              <a:rPr lang="ru-RU" b="1" dirty="0" smtClean="0">
                <a:solidFill>
                  <a:srgbClr val="073E87">
                    <a:lumMod val="75000"/>
                  </a:srgbClr>
                </a:solidFill>
              </a:rPr>
              <a:t> Анаболические агенты</a:t>
            </a:r>
          </a:p>
          <a:p>
            <a:pPr marL="457200" indent="-457200">
              <a:buClr>
                <a:srgbClr val="31B6FD"/>
              </a:buClr>
              <a:buFont typeface="Symbol" pitchFamily="18" charset="2"/>
              <a:buAutoNum type="arabicPeriod"/>
            </a:pPr>
            <a:r>
              <a:rPr lang="ru-RU" b="1" dirty="0" smtClean="0">
                <a:solidFill>
                  <a:srgbClr val="073E87">
                    <a:lumMod val="75000"/>
                  </a:srgbClr>
                </a:solidFill>
              </a:rPr>
              <a:t>Анаболические андрогенные стероиды (ААС)</a:t>
            </a:r>
          </a:p>
          <a:p>
            <a:pPr algn="just">
              <a:buClr>
                <a:srgbClr val="31B6FD"/>
              </a:buClr>
              <a:buFont typeface="Wingdings" panose="05000000000000000000" pitchFamily="2" charset="2"/>
              <a:buChar char="ü"/>
            </a:pPr>
            <a:r>
              <a:rPr lang="ru-RU" dirty="0" smtClean="0">
                <a:solidFill>
                  <a:srgbClr val="073E87">
                    <a:lumMod val="75000"/>
                  </a:srgbClr>
                </a:solidFill>
              </a:rPr>
              <a:t>Разделение ААС на «</a:t>
            </a:r>
            <a:r>
              <a:rPr lang="ru-RU" b="1" dirty="0" err="1" smtClean="0">
                <a:solidFill>
                  <a:srgbClr val="073E87">
                    <a:lumMod val="75000"/>
                  </a:srgbClr>
                </a:solidFill>
              </a:rPr>
              <a:t>а.экзогенные</a:t>
            </a:r>
            <a:r>
              <a:rPr lang="ru-RU" dirty="0" smtClean="0">
                <a:solidFill>
                  <a:srgbClr val="073E87">
                    <a:lumMod val="75000"/>
                  </a:srgbClr>
                </a:solidFill>
              </a:rPr>
              <a:t>» и «</a:t>
            </a:r>
            <a:r>
              <a:rPr lang="ru-RU" b="1" dirty="0" err="1" smtClean="0">
                <a:solidFill>
                  <a:srgbClr val="073E87">
                    <a:lumMod val="75000"/>
                  </a:srgbClr>
                </a:solidFill>
              </a:rPr>
              <a:t>б.эндогенные</a:t>
            </a:r>
            <a:r>
              <a:rPr lang="ru-RU" dirty="0" smtClean="0">
                <a:solidFill>
                  <a:srgbClr val="073E87">
                    <a:lumMod val="75000"/>
                  </a:srgbClr>
                </a:solidFill>
              </a:rPr>
              <a:t>» удалено и все ААС объединены в один класс. </a:t>
            </a:r>
          </a:p>
          <a:p>
            <a:pPr algn="just">
              <a:buClr>
                <a:srgbClr val="31B6FD"/>
              </a:buClr>
              <a:buFont typeface="Wingdings" panose="05000000000000000000" pitchFamily="2" charset="2"/>
              <a:buChar char="ü"/>
            </a:pPr>
            <a:r>
              <a:rPr lang="ru-RU" dirty="0" smtClean="0">
                <a:solidFill>
                  <a:srgbClr val="073E87">
                    <a:lumMod val="75000"/>
                  </a:srgbClr>
                </a:solidFill>
              </a:rPr>
              <a:t>Добавлены два дополнительных примера: </a:t>
            </a:r>
            <a:r>
              <a:rPr lang="ru-RU" b="1" dirty="0" err="1" smtClean="0">
                <a:solidFill>
                  <a:srgbClr val="073E87">
                    <a:lumMod val="75000"/>
                  </a:srgbClr>
                </a:solidFill>
              </a:rPr>
              <a:t>метилклостебол</a:t>
            </a:r>
            <a:r>
              <a:rPr lang="ru-RU" b="1" dirty="0" smtClean="0">
                <a:solidFill>
                  <a:srgbClr val="073E87">
                    <a:lumMod val="75000"/>
                  </a:srgbClr>
                </a:solidFill>
              </a:rPr>
              <a:t> </a:t>
            </a:r>
            <a:r>
              <a:rPr lang="ru-RU" dirty="0" smtClean="0">
                <a:solidFill>
                  <a:srgbClr val="073E87">
                    <a:lumMod val="75000"/>
                  </a:srgbClr>
                </a:solidFill>
              </a:rPr>
              <a:t>и </a:t>
            </a:r>
            <a:r>
              <a:rPr lang="ru-RU" b="1" dirty="0" smtClean="0">
                <a:solidFill>
                  <a:srgbClr val="073E87">
                    <a:lumMod val="75000"/>
                  </a:srgbClr>
                </a:solidFill>
              </a:rPr>
              <a:t>1-эпиандростерон</a:t>
            </a:r>
            <a:r>
              <a:rPr lang="ru-RU" dirty="0" smtClean="0">
                <a:solidFill>
                  <a:srgbClr val="073E87">
                    <a:lumMod val="75000"/>
                  </a:srgbClr>
                </a:solidFill>
              </a:rPr>
              <a:t>.</a:t>
            </a:r>
          </a:p>
          <a:p>
            <a:pPr marL="457200" indent="-457200">
              <a:buClr>
                <a:srgbClr val="31B6FD"/>
              </a:buClr>
              <a:buAutoNum type="arabicPeriod" startAt="2"/>
            </a:pPr>
            <a:r>
              <a:rPr lang="ru-RU" b="1" dirty="0" smtClean="0">
                <a:solidFill>
                  <a:schemeClr val="tx2">
                    <a:lumMod val="75000"/>
                  </a:schemeClr>
                </a:solidFill>
              </a:rPr>
              <a:t>Другие анаболические агенты</a:t>
            </a:r>
          </a:p>
          <a:p>
            <a:pPr marL="0" indent="0" algn="just">
              <a:buClr>
                <a:srgbClr val="31B6FD"/>
              </a:buClr>
              <a:buNone/>
            </a:pPr>
            <a:r>
              <a:rPr lang="en-US" b="1" dirty="0" smtClean="0">
                <a:solidFill>
                  <a:schemeClr val="tx2">
                    <a:lumMod val="75000"/>
                  </a:schemeClr>
                </a:solidFill>
              </a:rPr>
              <a:t>      LGD-4033 </a:t>
            </a:r>
            <a:r>
              <a:rPr lang="ru-RU" dirty="0" smtClean="0">
                <a:solidFill>
                  <a:schemeClr val="tx2">
                    <a:lumMod val="75000"/>
                  </a:schemeClr>
                </a:solidFill>
              </a:rPr>
              <a:t>также включен в список под названием</a:t>
            </a:r>
            <a:r>
              <a:rPr lang="en-US" dirty="0" smtClean="0">
                <a:solidFill>
                  <a:schemeClr val="tx2">
                    <a:lumMod val="75000"/>
                  </a:schemeClr>
                </a:solidFill>
              </a:rPr>
              <a:t> </a:t>
            </a:r>
            <a:r>
              <a:rPr lang="ru-RU" b="1" dirty="0" err="1" smtClean="0">
                <a:solidFill>
                  <a:schemeClr val="tx2">
                    <a:lumMod val="75000"/>
                  </a:schemeClr>
                </a:solidFill>
              </a:rPr>
              <a:t>Лигандрол</a:t>
            </a:r>
            <a:r>
              <a:rPr lang="ru-RU" dirty="0" smtClean="0">
                <a:solidFill>
                  <a:schemeClr val="tx2">
                    <a:lumMod val="75000"/>
                  </a:schemeClr>
                </a:solidFill>
              </a:rPr>
              <a:t> </a:t>
            </a:r>
            <a:endParaRPr lang="ru-RU" b="1" dirty="0" smtClean="0">
              <a:solidFill>
                <a:schemeClr val="tx2">
                  <a:lumMod val="75000"/>
                </a:schemeClr>
              </a:solidFill>
            </a:endParaRPr>
          </a:p>
          <a:p>
            <a:pPr marL="457200" indent="-457200">
              <a:buClr>
                <a:srgbClr val="31B6FD"/>
              </a:buClr>
              <a:buAutoNum type="arabicPeriod" startAt="2"/>
            </a:pPr>
            <a:endParaRPr lang="ru-RU" b="1" dirty="0" smtClean="0">
              <a:solidFill>
                <a:schemeClr val="bg2">
                  <a:lumMod val="75000"/>
                </a:schemeClr>
              </a:solidFill>
            </a:endParaRP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2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3" name="Текст 1"/>
          <p:cNvSpPr txBox="1">
            <a:spLocks/>
          </p:cNvSpPr>
          <p:nvPr/>
        </p:nvSpPr>
        <p:spPr>
          <a:xfrm>
            <a:off x="192505" y="1342462"/>
            <a:ext cx="8724050" cy="935517"/>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Субстанции, запрещенные постоянно</a:t>
            </a: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latin typeface="+mj-lt"/>
              </a:rPr>
              <a:t>Изменения</a:t>
            </a:r>
            <a:r>
              <a:rPr lang="ru-RU" sz="2800" b="1" dirty="0">
                <a:solidFill>
                  <a:srgbClr val="002060"/>
                </a:solidFill>
              </a:rPr>
              <a:t>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sp>
        <p:nvSpPr>
          <p:cNvPr id="5" name="Текст 1"/>
          <p:cNvSpPr txBox="1">
            <a:spLocks/>
          </p:cNvSpPr>
          <p:nvPr/>
        </p:nvSpPr>
        <p:spPr>
          <a:xfrm>
            <a:off x="240631" y="2359075"/>
            <a:ext cx="8675923" cy="365915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en-US" b="1" dirty="0" smtClean="0">
                <a:solidFill>
                  <a:srgbClr val="073E87">
                    <a:lumMod val="75000"/>
                  </a:srgbClr>
                </a:solidFill>
              </a:rPr>
              <a:t>S</a:t>
            </a:r>
            <a:r>
              <a:rPr lang="ru-RU" b="1" dirty="0" smtClean="0">
                <a:solidFill>
                  <a:srgbClr val="073E87">
                    <a:lumMod val="75000"/>
                  </a:srgbClr>
                </a:solidFill>
              </a:rPr>
              <a:t>2</a:t>
            </a:r>
            <a:r>
              <a:rPr lang="en-US" b="1" dirty="0" smtClean="0">
                <a:solidFill>
                  <a:srgbClr val="073E87">
                    <a:lumMod val="75000"/>
                  </a:srgbClr>
                </a:solidFill>
              </a:rPr>
              <a:t>. </a:t>
            </a:r>
            <a:r>
              <a:rPr lang="ru-RU" b="1" dirty="0" smtClean="0">
                <a:solidFill>
                  <a:srgbClr val="073E87">
                    <a:lumMod val="75000"/>
                  </a:srgbClr>
                </a:solidFill>
              </a:rPr>
              <a:t> Пептидные гормоны, факторы роста, подобные субстанции и миметики</a:t>
            </a:r>
          </a:p>
          <a:p>
            <a:pPr marL="457200" indent="-457200" algn="just">
              <a:buClr>
                <a:srgbClr val="31B6FD"/>
              </a:buClr>
              <a:buFont typeface="Symbol" pitchFamily="18" charset="2"/>
              <a:buAutoNum type="arabicPeriod"/>
            </a:pPr>
            <a:r>
              <a:rPr lang="ru-RU" b="1" dirty="0" smtClean="0">
                <a:solidFill>
                  <a:srgbClr val="073E87">
                    <a:lumMod val="75000"/>
                  </a:srgbClr>
                </a:solidFill>
              </a:rPr>
              <a:t>Аргон </a:t>
            </a:r>
            <a:r>
              <a:rPr lang="ru-RU" dirty="0" smtClean="0">
                <a:solidFill>
                  <a:srgbClr val="073E87">
                    <a:lumMod val="75000"/>
                  </a:srgbClr>
                </a:solidFill>
              </a:rPr>
              <a:t>удален из запрещенного списка (больше не соответствует критериям для включения)</a:t>
            </a:r>
            <a:endParaRPr lang="ru-RU" b="1" dirty="0" smtClean="0">
              <a:solidFill>
                <a:srgbClr val="073E87">
                  <a:lumMod val="75000"/>
                </a:srgbClr>
              </a:solidFill>
            </a:endParaRPr>
          </a:p>
          <a:p>
            <a:pPr marL="457200" indent="-457200" algn="just">
              <a:buClr>
                <a:srgbClr val="31B6FD"/>
              </a:buClr>
              <a:buAutoNum type="arabicPeriod" startAt="2"/>
            </a:pPr>
            <a:r>
              <a:rPr lang="ru-RU" b="1" dirty="0" smtClean="0">
                <a:solidFill>
                  <a:schemeClr val="tx2">
                    <a:lumMod val="75000"/>
                  </a:schemeClr>
                </a:solidFill>
              </a:rPr>
              <a:t>Ингибиторы </a:t>
            </a:r>
            <a:r>
              <a:rPr lang="en-US" b="1" dirty="0" smtClean="0">
                <a:solidFill>
                  <a:schemeClr val="tx2">
                    <a:lumMod val="75000"/>
                  </a:schemeClr>
                </a:solidFill>
              </a:rPr>
              <a:t>TGF-</a:t>
            </a:r>
            <a:r>
              <a:rPr lang="el-GR" b="1" dirty="0" smtClean="0">
                <a:solidFill>
                  <a:schemeClr val="tx2">
                    <a:lumMod val="75000"/>
                  </a:schemeClr>
                </a:solidFill>
              </a:rPr>
              <a:t>β</a:t>
            </a:r>
            <a:r>
              <a:rPr lang="en-US" dirty="0" smtClean="0">
                <a:solidFill>
                  <a:schemeClr val="tx2">
                    <a:lumMod val="75000"/>
                  </a:schemeClr>
                </a:solidFill>
              </a:rPr>
              <a:t>: </a:t>
            </a:r>
            <a:r>
              <a:rPr lang="ru-RU" dirty="0" smtClean="0">
                <a:solidFill>
                  <a:schemeClr val="tx2">
                    <a:lumMod val="75000"/>
                  </a:schemeClr>
                </a:solidFill>
              </a:rPr>
              <a:t>добавлен</a:t>
            </a:r>
            <a:r>
              <a:rPr lang="en-US" dirty="0" smtClean="0">
                <a:solidFill>
                  <a:schemeClr val="tx2">
                    <a:lumMod val="75000"/>
                  </a:schemeClr>
                </a:solidFill>
              </a:rPr>
              <a:t> </a:t>
            </a:r>
            <a:r>
              <a:rPr lang="ru-RU" dirty="0" smtClean="0">
                <a:solidFill>
                  <a:schemeClr val="tx2">
                    <a:lumMod val="75000"/>
                  </a:schemeClr>
                </a:solidFill>
              </a:rPr>
              <a:t>термин «сигнального пути». Формулировка теперь выглядит так </a:t>
            </a:r>
            <a:r>
              <a:rPr lang="ru-RU" b="1" dirty="0" smtClean="0">
                <a:solidFill>
                  <a:schemeClr val="tx2">
                    <a:lumMod val="75000"/>
                  </a:schemeClr>
                </a:solidFill>
              </a:rPr>
              <a:t>«Ингибиторы сигнального пути </a:t>
            </a:r>
            <a:r>
              <a:rPr lang="en-US" b="1" dirty="0">
                <a:solidFill>
                  <a:schemeClr val="tx2">
                    <a:lumMod val="75000"/>
                  </a:schemeClr>
                </a:solidFill>
              </a:rPr>
              <a:t>TGF-</a:t>
            </a:r>
            <a:r>
              <a:rPr lang="el-GR" b="1" dirty="0">
                <a:solidFill>
                  <a:schemeClr val="tx2">
                    <a:lumMod val="75000"/>
                  </a:schemeClr>
                </a:solidFill>
              </a:rPr>
              <a:t>β</a:t>
            </a:r>
            <a:r>
              <a:rPr lang="ru-RU" b="1" dirty="0" smtClean="0">
                <a:solidFill>
                  <a:schemeClr val="tx2">
                    <a:lumMod val="75000"/>
                  </a:schemeClr>
                </a:solidFill>
              </a:rPr>
              <a:t>»</a:t>
            </a: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2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3" name="Текст 1"/>
          <p:cNvSpPr txBox="1">
            <a:spLocks/>
          </p:cNvSpPr>
          <p:nvPr/>
        </p:nvSpPr>
        <p:spPr>
          <a:xfrm>
            <a:off x="192505" y="1342462"/>
            <a:ext cx="8724050" cy="935517"/>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Субстанции, запрещенные постоянно</a:t>
            </a: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latin typeface="+mj-lt"/>
              </a:rPr>
              <a:t>Изменения</a:t>
            </a:r>
            <a:r>
              <a:rPr lang="ru-RU" sz="2800" b="1" dirty="0">
                <a:solidFill>
                  <a:srgbClr val="002060"/>
                </a:solidFill>
              </a:rPr>
              <a:t>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sp>
        <p:nvSpPr>
          <p:cNvPr id="5" name="Текст 1"/>
          <p:cNvSpPr txBox="1">
            <a:spLocks/>
          </p:cNvSpPr>
          <p:nvPr/>
        </p:nvSpPr>
        <p:spPr>
          <a:xfrm>
            <a:off x="240631" y="2359075"/>
            <a:ext cx="8675923" cy="365915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en-US" b="1" dirty="0" smtClean="0">
                <a:solidFill>
                  <a:srgbClr val="073E87">
                    <a:lumMod val="75000"/>
                  </a:srgbClr>
                </a:solidFill>
              </a:rPr>
              <a:t>S</a:t>
            </a:r>
            <a:r>
              <a:rPr lang="ru-RU" b="1" dirty="0">
                <a:solidFill>
                  <a:srgbClr val="073E87">
                    <a:lumMod val="75000"/>
                  </a:srgbClr>
                </a:solidFill>
              </a:rPr>
              <a:t>4</a:t>
            </a:r>
            <a:r>
              <a:rPr lang="en-US" b="1" dirty="0" smtClean="0">
                <a:solidFill>
                  <a:srgbClr val="073E87">
                    <a:lumMod val="75000"/>
                  </a:srgbClr>
                </a:solidFill>
              </a:rPr>
              <a:t>. </a:t>
            </a:r>
            <a:r>
              <a:rPr lang="ru-RU" b="1" dirty="0" smtClean="0">
                <a:solidFill>
                  <a:srgbClr val="073E87">
                    <a:lumMod val="75000"/>
                  </a:srgbClr>
                </a:solidFill>
              </a:rPr>
              <a:t> Гормоны и модуляторы метаболизма</a:t>
            </a:r>
          </a:p>
          <a:p>
            <a:pPr marL="0" indent="0" algn="just">
              <a:buClr>
                <a:srgbClr val="31B6FD"/>
              </a:buClr>
              <a:buNone/>
            </a:pPr>
            <a:r>
              <a:rPr lang="ru-RU" b="1" dirty="0" err="1" smtClean="0">
                <a:solidFill>
                  <a:srgbClr val="073E87">
                    <a:lumMod val="75000"/>
                  </a:srgbClr>
                </a:solidFill>
              </a:rPr>
              <a:t>Базедоксифен</a:t>
            </a:r>
            <a:r>
              <a:rPr lang="ru-RU" b="1" dirty="0" smtClean="0">
                <a:solidFill>
                  <a:srgbClr val="073E87">
                    <a:lumMod val="75000"/>
                  </a:srgbClr>
                </a:solidFill>
              </a:rPr>
              <a:t> </a:t>
            </a:r>
            <a:r>
              <a:rPr lang="ru-RU" dirty="0" smtClean="0">
                <a:solidFill>
                  <a:srgbClr val="073E87">
                    <a:lumMod val="75000"/>
                  </a:srgbClr>
                </a:solidFill>
              </a:rPr>
              <a:t>и</a:t>
            </a:r>
            <a:r>
              <a:rPr lang="ru-RU" b="1" dirty="0" smtClean="0">
                <a:solidFill>
                  <a:srgbClr val="073E87">
                    <a:lumMod val="75000"/>
                  </a:srgbClr>
                </a:solidFill>
              </a:rPr>
              <a:t> </a:t>
            </a:r>
            <a:r>
              <a:rPr lang="ru-RU" b="1" dirty="0" err="1" smtClean="0">
                <a:solidFill>
                  <a:srgbClr val="073E87">
                    <a:lumMod val="75000"/>
                  </a:srgbClr>
                </a:solidFill>
              </a:rPr>
              <a:t>Оспемифен</a:t>
            </a:r>
            <a:r>
              <a:rPr lang="ru-RU" b="1" dirty="0" smtClean="0">
                <a:solidFill>
                  <a:srgbClr val="073E87">
                    <a:lumMod val="75000"/>
                  </a:srgbClr>
                </a:solidFill>
              </a:rPr>
              <a:t> </a:t>
            </a:r>
            <a:r>
              <a:rPr lang="ru-RU" dirty="0" smtClean="0">
                <a:solidFill>
                  <a:srgbClr val="073E87">
                    <a:lumMod val="75000"/>
                  </a:srgbClr>
                </a:solidFill>
              </a:rPr>
              <a:t>добавлены в качестве дополнительных примеров селективных модуляторов рецепторов эстрогена</a:t>
            </a:r>
            <a:endParaRPr lang="ru-RU" b="1" dirty="0" smtClean="0">
              <a:solidFill>
                <a:schemeClr val="tx2">
                  <a:lumMod val="75000"/>
                </a:schemeClr>
              </a:solidFill>
            </a:endParaRP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38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3" name="Текст 1"/>
          <p:cNvSpPr txBox="1">
            <a:spLocks/>
          </p:cNvSpPr>
          <p:nvPr/>
        </p:nvSpPr>
        <p:spPr>
          <a:xfrm>
            <a:off x="192505" y="1342462"/>
            <a:ext cx="8724050" cy="935517"/>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Субстанции, запрещенные в соревновательный период</a:t>
            </a: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latin typeface="+mj-lt"/>
              </a:rPr>
              <a:t>Изменения</a:t>
            </a:r>
            <a:r>
              <a:rPr lang="ru-RU" sz="2800" b="1" dirty="0">
                <a:solidFill>
                  <a:srgbClr val="002060"/>
                </a:solidFill>
              </a:rPr>
              <a:t>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sp>
        <p:nvSpPr>
          <p:cNvPr id="5" name="Текст 1"/>
          <p:cNvSpPr txBox="1">
            <a:spLocks/>
          </p:cNvSpPr>
          <p:nvPr/>
        </p:nvSpPr>
        <p:spPr>
          <a:xfrm>
            <a:off x="240631" y="2359075"/>
            <a:ext cx="8675923" cy="365915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en-US" b="1" dirty="0" smtClean="0">
                <a:solidFill>
                  <a:srgbClr val="073E87">
                    <a:lumMod val="75000"/>
                  </a:srgbClr>
                </a:solidFill>
              </a:rPr>
              <a:t>S</a:t>
            </a:r>
            <a:r>
              <a:rPr lang="ru-RU" b="1" dirty="0" smtClean="0">
                <a:solidFill>
                  <a:srgbClr val="073E87">
                    <a:lumMod val="75000"/>
                  </a:srgbClr>
                </a:solidFill>
              </a:rPr>
              <a:t>6</a:t>
            </a:r>
            <a:r>
              <a:rPr lang="en-US" b="1" dirty="0" smtClean="0">
                <a:solidFill>
                  <a:srgbClr val="073E87">
                    <a:lumMod val="75000"/>
                  </a:srgbClr>
                </a:solidFill>
              </a:rPr>
              <a:t>. </a:t>
            </a:r>
            <a:r>
              <a:rPr lang="ru-RU" b="1" dirty="0" smtClean="0">
                <a:solidFill>
                  <a:srgbClr val="073E87">
                    <a:lumMod val="75000"/>
                  </a:srgbClr>
                </a:solidFill>
              </a:rPr>
              <a:t> Стимуляторы</a:t>
            </a:r>
          </a:p>
          <a:p>
            <a:pPr marL="457200" indent="-457200" algn="just">
              <a:buClr>
                <a:srgbClr val="31B6FD"/>
              </a:buClr>
              <a:buFont typeface="+mj-lt"/>
              <a:buAutoNum type="arabicPeriod"/>
            </a:pPr>
            <a:r>
              <a:rPr lang="ru-RU" b="1" dirty="0" err="1" smtClean="0">
                <a:solidFill>
                  <a:schemeClr val="tx2">
                    <a:lumMod val="75000"/>
                  </a:schemeClr>
                </a:solidFill>
              </a:rPr>
              <a:t>Октодрин</a:t>
            </a:r>
            <a:r>
              <a:rPr lang="ru-RU" b="1" dirty="0" smtClean="0">
                <a:solidFill>
                  <a:schemeClr val="tx2">
                    <a:lumMod val="75000"/>
                  </a:schemeClr>
                </a:solidFill>
              </a:rPr>
              <a:t> (1,5 - </a:t>
            </a:r>
            <a:r>
              <a:rPr lang="ru-RU" b="1" dirty="0" err="1" smtClean="0">
                <a:solidFill>
                  <a:schemeClr val="tx2">
                    <a:lumMod val="75000"/>
                  </a:schemeClr>
                </a:solidFill>
              </a:rPr>
              <a:t>диметилгексиламин</a:t>
            </a:r>
            <a:r>
              <a:rPr lang="ru-RU" b="1" dirty="0" smtClean="0">
                <a:solidFill>
                  <a:schemeClr val="tx2">
                    <a:lumMod val="75000"/>
                  </a:schemeClr>
                </a:solidFill>
              </a:rPr>
              <a:t>) </a:t>
            </a:r>
            <a:r>
              <a:rPr lang="ru-RU" dirty="0" smtClean="0">
                <a:solidFill>
                  <a:schemeClr val="tx2">
                    <a:lumMod val="75000"/>
                  </a:schemeClr>
                </a:solidFill>
              </a:rPr>
              <a:t>добавлен в качестве примера «особой субстанции» </a:t>
            </a:r>
          </a:p>
          <a:p>
            <a:pPr marL="457200" indent="-457200" algn="just">
              <a:buClr>
                <a:srgbClr val="31B6FD"/>
              </a:buClr>
              <a:buFont typeface="+mj-lt"/>
              <a:buAutoNum type="arabicPeriod"/>
            </a:pPr>
            <a:r>
              <a:rPr lang="ru-RU" dirty="0" smtClean="0">
                <a:solidFill>
                  <a:schemeClr val="tx2">
                    <a:lumMod val="75000"/>
                  </a:schemeClr>
                </a:solidFill>
              </a:rPr>
              <a:t>Добавлено пояснение, что производные </a:t>
            </a:r>
            <a:r>
              <a:rPr lang="ru-RU" b="1" dirty="0" smtClean="0">
                <a:solidFill>
                  <a:schemeClr val="tx2">
                    <a:lumMod val="75000"/>
                  </a:schemeClr>
                </a:solidFill>
              </a:rPr>
              <a:t>имидазола</a:t>
            </a:r>
            <a:r>
              <a:rPr lang="ru-RU" dirty="0" smtClean="0">
                <a:solidFill>
                  <a:schemeClr val="tx2">
                    <a:lumMod val="75000"/>
                  </a:schemeClr>
                </a:solidFill>
              </a:rPr>
              <a:t> не запрещены при дерматологическом, назальном и офтальмологическом применении</a:t>
            </a:r>
            <a:endParaRPr lang="ru-RU" dirty="0" smtClean="0">
              <a:solidFill>
                <a:schemeClr val="bg2">
                  <a:lumMod val="75000"/>
                </a:schemeClr>
              </a:solidFill>
            </a:endParaRP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4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3" name="Текст 1"/>
          <p:cNvSpPr txBox="1">
            <a:spLocks/>
          </p:cNvSpPr>
          <p:nvPr/>
        </p:nvSpPr>
        <p:spPr>
          <a:xfrm>
            <a:off x="192505" y="1342462"/>
            <a:ext cx="8724050" cy="935517"/>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Субстанции, запрещенные в соревновательный период</a:t>
            </a: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latin typeface="+mj-lt"/>
              </a:rPr>
              <a:t>Изменения</a:t>
            </a:r>
            <a:r>
              <a:rPr lang="ru-RU" sz="2800" b="1" dirty="0">
                <a:solidFill>
                  <a:srgbClr val="002060"/>
                </a:solidFill>
              </a:rPr>
              <a:t>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sp>
        <p:nvSpPr>
          <p:cNvPr id="5" name="Текст 1"/>
          <p:cNvSpPr txBox="1">
            <a:spLocks/>
          </p:cNvSpPr>
          <p:nvPr/>
        </p:nvSpPr>
        <p:spPr>
          <a:xfrm>
            <a:off x="240632" y="2100738"/>
            <a:ext cx="8675923" cy="3659156"/>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en-US" b="1" dirty="0" smtClean="0">
                <a:solidFill>
                  <a:srgbClr val="073E87">
                    <a:lumMod val="75000"/>
                  </a:srgbClr>
                </a:solidFill>
              </a:rPr>
              <a:t>S</a:t>
            </a:r>
            <a:r>
              <a:rPr lang="ru-RU" b="1" dirty="0">
                <a:solidFill>
                  <a:srgbClr val="073E87">
                    <a:lumMod val="75000"/>
                  </a:srgbClr>
                </a:solidFill>
              </a:rPr>
              <a:t>7</a:t>
            </a:r>
            <a:r>
              <a:rPr lang="en-US" b="1" dirty="0" smtClean="0">
                <a:solidFill>
                  <a:srgbClr val="073E87">
                    <a:lumMod val="75000"/>
                  </a:srgbClr>
                </a:solidFill>
              </a:rPr>
              <a:t>. </a:t>
            </a:r>
            <a:r>
              <a:rPr lang="ru-RU" b="1" dirty="0" smtClean="0">
                <a:solidFill>
                  <a:srgbClr val="073E87">
                    <a:lumMod val="75000"/>
                  </a:srgbClr>
                </a:solidFill>
              </a:rPr>
              <a:t> Наркотики</a:t>
            </a:r>
          </a:p>
          <a:p>
            <a:pPr marL="457200" indent="-457200" algn="just">
              <a:buClr>
                <a:srgbClr val="31B6FD"/>
              </a:buClr>
              <a:buFont typeface="+mj-lt"/>
              <a:buAutoNum type="arabicPeriod"/>
            </a:pPr>
            <a:r>
              <a:rPr lang="ru-RU" dirty="0" smtClean="0">
                <a:solidFill>
                  <a:schemeClr val="tx2">
                    <a:lumMod val="75000"/>
                  </a:schemeClr>
                </a:solidFill>
              </a:rPr>
              <a:t>Добавлено пояснение, что запрещены все оптические изомеры (</a:t>
            </a:r>
            <a:r>
              <a:rPr lang="en-GB" dirty="0">
                <a:solidFill>
                  <a:schemeClr val="tx2">
                    <a:lumMod val="75000"/>
                  </a:schemeClr>
                </a:solidFill>
              </a:rPr>
              <a:t>d- </a:t>
            </a:r>
            <a:r>
              <a:rPr lang="ru-RU" dirty="0">
                <a:solidFill>
                  <a:schemeClr val="tx2">
                    <a:lumMod val="75000"/>
                  </a:schemeClr>
                </a:solidFill>
              </a:rPr>
              <a:t>и </a:t>
            </a:r>
            <a:r>
              <a:rPr lang="en-GB" dirty="0">
                <a:solidFill>
                  <a:schemeClr val="tx2">
                    <a:lumMod val="75000"/>
                  </a:schemeClr>
                </a:solidFill>
              </a:rPr>
              <a:t>l-</a:t>
            </a:r>
            <a:r>
              <a:rPr lang="ru-RU" dirty="0" smtClean="0">
                <a:solidFill>
                  <a:schemeClr val="tx2">
                    <a:lumMod val="75000"/>
                  </a:schemeClr>
                </a:solidFill>
              </a:rPr>
              <a:t>).</a:t>
            </a:r>
          </a:p>
          <a:p>
            <a:pPr marL="0" indent="0" algn="ctr">
              <a:buClr>
                <a:srgbClr val="31B6FD"/>
              </a:buClr>
              <a:buNone/>
            </a:pPr>
            <a:r>
              <a:rPr lang="en-US" b="1" dirty="0" smtClean="0">
                <a:solidFill>
                  <a:schemeClr val="tx2">
                    <a:lumMod val="75000"/>
                  </a:schemeClr>
                </a:solidFill>
              </a:rPr>
              <a:t>S8. </a:t>
            </a:r>
            <a:r>
              <a:rPr lang="ru-RU" b="1" dirty="0" err="1" smtClean="0">
                <a:solidFill>
                  <a:schemeClr val="tx2">
                    <a:lumMod val="75000"/>
                  </a:schemeClr>
                </a:solidFill>
              </a:rPr>
              <a:t>Каннабиноиды</a:t>
            </a:r>
            <a:endParaRPr lang="ru-RU" b="1" dirty="0" smtClean="0">
              <a:solidFill>
                <a:schemeClr val="tx2">
                  <a:lumMod val="75000"/>
                </a:schemeClr>
              </a:solidFill>
            </a:endParaRPr>
          </a:p>
          <a:p>
            <a:pPr marL="457200" indent="-457200" algn="just">
              <a:buClr>
                <a:srgbClr val="31B6FD"/>
              </a:buClr>
              <a:buFont typeface="+mj-lt"/>
              <a:buAutoNum type="arabicPeriod"/>
            </a:pPr>
            <a:r>
              <a:rPr lang="ru-RU" dirty="0" smtClean="0">
                <a:solidFill>
                  <a:schemeClr val="tx2">
                    <a:lumMod val="75000"/>
                  </a:schemeClr>
                </a:solidFill>
              </a:rPr>
              <a:t>Для большей ясности обновлено определение класса. </a:t>
            </a:r>
            <a:r>
              <a:rPr lang="ru-RU" b="1" dirty="0" smtClean="0">
                <a:solidFill>
                  <a:schemeClr val="tx2">
                    <a:lumMod val="75000"/>
                  </a:schemeClr>
                </a:solidFill>
              </a:rPr>
              <a:t>Запрещены</a:t>
            </a:r>
            <a:r>
              <a:rPr lang="ru-RU" dirty="0" smtClean="0">
                <a:solidFill>
                  <a:schemeClr val="tx2">
                    <a:lumMod val="75000"/>
                  </a:schemeClr>
                </a:solidFill>
              </a:rPr>
              <a:t> </a:t>
            </a:r>
            <a:r>
              <a:rPr lang="ru-RU" b="1" dirty="0" smtClean="0">
                <a:solidFill>
                  <a:schemeClr val="tx2">
                    <a:lumMod val="75000"/>
                  </a:schemeClr>
                </a:solidFill>
              </a:rPr>
              <a:t>все </a:t>
            </a:r>
            <a:r>
              <a:rPr lang="ru-RU" b="1" dirty="0">
                <a:solidFill>
                  <a:schemeClr val="tx2">
                    <a:lumMod val="75000"/>
                  </a:schemeClr>
                </a:solidFill>
              </a:rPr>
              <a:t>природные и синтетические </a:t>
            </a:r>
            <a:r>
              <a:rPr lang="ru-RU" b="1" dirty="0" err="1" smtClean="0">
                <a:solidFill>
                  <a:schemeClr val="tx2">
                    <a:lumMod val="75000"/>
                  </a:schemeClr>
                </a:solidFill>
              </a:rPr>
              <a:t>каннабиноиды</a:t>
            </a:r>
            <a:r>
              <a:rPr lang="ru-RU" b="1" dirty="0" smtClean="0">
                <a:solidFill>
                  <a:schemeClr val="tx2">
                    <a:lumMod val="75000"/>
                  </a:schemeClr>
                </a:solidFill>
              </a:rPr>
              <a:t>, например:</a:t>
            </a:r>
          </a:p>
          <a:p>
            <a:pPr algn="just">
              <a:buClr>
                <a:srgbClr val="31B6FD"/>
              </a:buClr>
              <a:buFont typeface="Wingdings" panose="05000000000000000000" pitchFamily="2" charset="2"/>
              <a:buChar char="ü"/>
            </a:pPr>
            <a:r>
              <a:rPr lang="ru-RU" b="1" dirty="0" smtClean="0">
                <a:solidFill>
                  <a:schemeClr val="tx2">
                    <a:lumMod val="75000"/>
                  </a:schemeClr>
                </a:solidFill>
              </a:rPr>
              <a:t> </a:t>
            </a:r>
            <a:r>
              <a:rPr lang="ru-RU" b="1" dirty="0" err="1">
                <a:solidFill>
                  <a:schemeClr val="tx2">
                    <a:lumMod val="75000"/>
                  </a:schemeClr>
                </a:solidFill>
              </a:rPr>
              <a:t>Каннабис</a:t>
            </a:r>
            <a:r>
              <a:rPr lang="ru-RU" b="1" dirty="0">
                <a:solidFill>
                  <a:schemeClr val="tx2">
                    <a:lumMod val="75000"/>
                  </a:schemeClr>
                </a:solidFill>
              </a:rPr>
              <a:t> (гашиш и марихуана) и продукты </a:t>
            </a:r>
            <a:r>
              <a:rPr lang="ru-RU" b="1" dirty="0" err="1">
                <a:solidFill>
                  <a:schemeClr val="tx2">
                    <a:lumMod val="75000"/>
                  </a:schemeClr>
                </a:solidFill>
              </a:rPr>
              <a:t>каннабиса</a:t>
            </a:r>
            <a:r>
              <a:rPr lang="ru-RU" b="1" dirty="0">
                <a:solidFill>
                  <a:schemeClr val="tx2">
                    <a:lumMod val="75000"/>
                  </a:schemeClr>
                </a:solidFill>
              </a:rPr>
              <a:t> </a:t>
            </a:r>
            <a:endParaRPr lang="ru-RU" b="1" dirty="0" smtClean="0">
              <a:solidFill>
                <a:schemeClr val="tx2">
                  <a:lumMod val="75000"/>
                </a:schemeClr>
              </a:solidFill>
            </a:endParaRPr>
          </a:p>
          <a:p>
            <a:pPr algn="just">
              <a:buClr>
                <a:srgbClr val="31B6FD"/>
              </a:buClr>
              <a:buFont typeface="Wingdings" panose="05000000000000000000" pitchFamily="2" charset="2"/>
              <a:buChar char="ü"/>
            </a:pPr>
            <a:r>
              <a:rPr lang="ru-RU" b="1" dirty="0" smtClean="0">
                <a:solidFill>
                  <a:schemeClr val="tx2">
                    <a:lumMod val="75000"/>
                  </a:schemeClr>
                </a:solidFill>
              </a:rPr>
              <a:t> </a:t>
            </a:r>
            <a:r>
              <a:rPr lang="ru-RU" b="1" dirty="0">
                <a:solidFill>
                  <a:schemeClr val="tx2">
                    <a:lumMod val="75000"/>
                  </a:schemeClr>
                </a:solidFill>
              </a:rPr>
              <a:t>Природные и синтетические </a:t>
            </a:r>
            <a:r>
              <a:rPr lang="ru-RU" b="1" dirty="0" err="1">
                <a:solidFill>
                  <a:schemeClr val="tx2">
                    <a:lumMod val="75000"/>
                  </a:schemeClr>
                </a:solidFill>
              </a:rPr>
              <a:t>тетрагидроканнабинолы</a:t>
            </a:r>
            <a:r>
              <a:rPr lang="ru-RU" b="1" dirty="0">
                <a:solidFill>
                  <a:schemeClr val="tx2">
                    <a:lumMod val="75000"/>
                  </a:schemeClr>
                </a:solidFill>
              </a:rPr>
              <a:t> (ТГК) </a:t>
            </a:r>
            <a:endParaRPr lang="ru-RU" b="1" dirty="0" smtClean="0">
              <a:solidFill>
                <a:schemeClr val="tx2">
                  <a:lumMod val="75000"/>
                </a:schemeClr>
              </a:solidFill>
            </a:endParaRPr>
          </a:p>
          <a:p>
            <a:pPr algn="just">
              <a:buClr>
                <a:srgbClr val="31B6FD"/>
              </a:buClr>
              <a:buFont typeface="Wingdings" panose="05000000000000000000" pitchFamily="2" charset="2"/>
              <a:buChar char="ü"/>
            </a:pPr>
            <a:r>
              <a:rPr lang="ru-RU" b="1" dirty="0" smtClean="0">
                <a:solidFill>
                  <a:schemeClr val="tx2">
                    <a:lumMod val="75000"/>
                  </a:schemeClr>
                </a:solidFill>
              </a:rPr>
              <a:t> </a:t>
            </a:r>
            <a:r>
              <a:rPr lang="ru-RU" b="1" dirty="0">
                <a:solidFill>
                  <a:schemeClr val="tx2">
                    <a:lumMod val="75000"/>
                  </a:schemeClr>
                </a:solidFill>
              </a:rPr>
              <a:t>Синтетические </a:t>
            </a:r>
            <a:r>
              <a:rPr lang="ru-RU" b="1" dirty="0" err="1">
                <a:solidFill>
                  <a:schemeClr val="tx2">
                    <a:lumMod val="75000"/>
                  </a:schemeClr>
                </a:solidFill>
              </a:rPr>
              <a:t>каннабиноиды</a:t>
            </a:r>
            <a:r>
              <a:rPr lang="ru-RU" b="1" dirty="0">
                <a:solidFill>
                  <a:schemeClr val="tx2">
                    <a:lumMod val="75000"/>
                  </a:schemeClr>
                </a:solidFill>
              </a:rPr>
              <a:t>, имитирующие эффекты </a:t>
            </a:r>
            <a:r>
              <a:rPr lang="ru-RU" b="1" dirty="0" smtClean="0">
                <a:solidFill>
                  <a:schemeClr val="tx2">
                    <a:lumMod val="75000"/>
                  </a:schemeClr>
                </a:solidFill>
              </a:rPr>
              <a:t>ТГК</a:t>
            </a: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6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45912" y="1588169"/>
            <a:ext cx="8163634" cy="3416968"/>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Запрещенные методы</a:t>
            </a:r>
          </a:p>
          <a:p>
            <a:pPr marL="0" indent="0" algn="ctr">
              <a:buClr>
                <a:srgbClr val="31B6FD"/>
              </a:buClr>
              <a:buFont typeface="Symbol" pitchFamily="18" charset="2"/>
              <a:buNone/>
            </a:pPr>
            <a:r>
              <a:rPr lang="ru-RU" sz="2800" b="1" dirty="0" smtClean="0">
                <a:solidFill>
                  <a:srgbClr val="A70901"/>
                </a:solidFill>
                <a:latin typeface="+mj-lt"/>
              </a:rPr>
              <a:t>М2. Химические и физические манипуляции</a:t>
            </a:r>
          </a:p>
          <a:p>
            <a:pPr marL="457200" indent="-457200">
              <a:buClr>
                <a:srgbClr val="31B6FD"/>
              </a:buClr>
              <a:buFont typeface="+mj-lt"/>
              <a:buAutoNum type="arabicPeriod"/>
            </a:pPr>
            <a:r>
              <a:rPr lang="ru-RU" dirty="0" smtClean="0">
                <a:solidFill>
                  <a:schemeClr val="tx2">
                    <a:lumMod val="75000"/>
                  </a:schemeClr>
                </a:solidFill>
              </a:rPr>
              <a:t>Изменена формулировка пункта:</a:t>
            </a:r>
          </a:p>
          <a:p>
            <a:pPr marL="0" indent="0" algn="just">
              <a:buClr>
                <a:srgbClr val="31B6FD"/>
              </a:buClr>
              <a:buNone/>
            </a:pPr>
            <a:r>
              <a:rPr lang="ru-RU" dirty="0" smtClean="0">
                <a:solidFill>
                  <a:schemeClr val="tx2">
                    <a:lumMod val="75000"/>
                  </a:schemeClr>
                </a:solidFill>
              </a:rPr>
              <a:t>Фальсификация, а также Попытки Фальсификации отобранных в рамках процедуры допинг-контроля проб с целью нарушения их целостности и подлинности. Включая, но не ограничиваясь действиями по подмене пробы и/или ее фальсификации (например, добавление </a:t>
            </a:r>
            <a:r>
              <a:rPr lang="ru-RU" dirty="0" err="1" smtClean="0">
                <a:solidFill>
                  <a:schemeClr val="tx2">
                    <a:lumMod val="75000"/>
                  </a:schemeClr>
                </a:solidFill>
              </a:rPr>
              <a:t>протеазных</a:t>
            </a:r>
            <a:r>
              <a:rPr lang="ru-RU" dirty="0" smtClean="0">
                <a:solidFill>
                  <a:schemeClr val="tx2">
                    <a:lumMod val="75000"/>
                  </a:schemeClr>
                </a:solidFill>
              </a:rPr>
              <a:t> ферментов к образцу)</a:t>
            </a:r>
          </a:p>
          <a:p>
            <a:pPr>
              <a:buClr>
                <a:srgbClr val="31B6FD"/>
              </a:buClr>
              <a:buFont typeface="Arial" panose="020B0604020202020204" pitchFamily="34" charset="0"/>
              <a:buChar char="•"/>
            </a:pPr>
            <a:endParaRPr lang="en-US" dirty="0" smtClean="0">
              <a:solidFill>
                <a:prstClr val="black"/>
              </a:solidFill>
              <a:latin typeface="Arial Black" pitchFamily="34" charset="0"/>
            </a:endParaRPr>
          </a:p>
        </p:txBody>
      </p:sp>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rPr>
              <a:t>Изменения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84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45912" y="1588169"/>
            <a:ext cx="8163634" cy="341696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Запрещенные методы</a:t>
            </a:r>
          </a:p>
          <a:p>
            <a:pPr marL="0" indent="0" algn="ctr">
              <a:buClr>
                <a:srgbClr val="31B6FD"/>
              </a:buClr>
              <a:buFont typeface="Symbol" pitchFamily="18" charset="2"/>
              <a:buNone/>
            </a:pPr>
            <a:r>
              <a:rPr lang="ru-RU" sz="2800" b="1" dirty="0" smtClean="0">
                <a:solidFill>
                  <a:srgbClr val="A70901"/>
                </a:solidFill>
                <a:latin typeface="+mj-lt"/>
              </a:rPr>
              <a:t>М3. Генный и клеточный допинг</a:t>
            </a:r>
          </a:p>
          <a:p>
            <a:pPr marL="457200" indent="-457200">
              <a:buClr>
                <a:srgbClr val="31B6FD"/>
              </a:buClr>
              <a:buFont typeface="+mj-lt"/>
              <a:buAutoNum type="arabicPeriod"/>
            </a:pPr>
            <a:r>
              <a:rPr lang="ru-RU" dirty="0" smtClean="0">
                <a:solidFill>
                  <a:schemeClr val="tx2">
                    <a:lumMod val="75000"/>
                  </a:schemeClr>
                </a:solidFill>
              </a:rPr>
              <a:t>Классы </a:t>
            </a:r>
            <a:r>
              <a:rPr lang="ru-RU" b="1" dirty="0" smtClean="0">
                <a:solidFill>
                  <a:schemeClr val="tx2">
                    <a:lumMod val="75000"/>
                  </a:schemeClr>
                </a:solidFill>
              </a:rPr>
              <a:t>М3.1</a:t>
            </a:r>
            <a:r>
              <a:rPr lang="ru-RU" dirty="0" smtClean="0">
                <a:solidFill>
                  <a:schemeClr val="tx2">
                    <a:lumMod val="75000"/>
                  </a:schemeClr>
                </a:solidFill>
              </a:rPr>
              <a:t> и </a:t>
            </a:r>
            <a:r>
              <a:rPr lang="ru-RU" b="1" dirty="0" smtClean="0">
                <a:solidFill>
                  <a:schemeClr val="tx2">
                    <a:lumMod val="75000"/>
                  </a:schemeClr>
                </a:solidFill>
              </a:rPr>
              <a:t>М3.2</a:t>
            </a:r>
            <a:r>
              <a:rPr lang="ru-RU" dirty="0" smtClean="0">
                <a:solidFill>
                  <a:schemeClr val="tx2">
                    <a:lumMod val="75000"/>
                  </a:schemeClr>
                </a:solidFill>
              </a:rPr>
              <a:t> были объедены</a:t>
            </a:r>
          </a:p>
          <a:p>
            <a:pPr marL="457200" indent="-457200" algn="just">
              <a:buClr>
                <a:srgbClr val="31B6FD"/>
              </a:buClr>
              <a:buFont typeface="+mj-lt"/>
              <a:buAutoNum type="arabicPeriod"/>
            </a:pPr>
            <a:r>
              <a:rPr lang="ru-RU" dirty="0" smtClean="0">
                <a:solidFill>
                  <a:schemeClr val="tx2">
                    <a:lumMod val="75000"/>
                  </a:schemeClr>
                </a:solidFill>
              </a:rPr>
              <a:t>В качестве дополнительных примеров методов генного допинга добавлены </a:t>
            </a:r>
            <a:r>
              <a:rPr lang="ru-RU" b="1" dirty="0" smtClean="0">
                <a:solidFill>
                  <a:schemeClr val="tx2">
                    <a:lumMod val="75000"/>
                  </a:schemeClr>
                </a:solidFill>
              </a:rPr>
              <a:t>«подавление экспрессии генов» </a:t>
            </a:r>
            <a:r>
              <a:rPr lang="ru-RU" dirty="0" smtClean="0">
                <a:solidFill>
                  <a:schemeClr val="tx2">
                    <a:lumMod val="75000"/>
                  </a:schemeClr>
                </a:solidFill>
              </a:rPr>
              <a:t>и </a:t>
            </a:r>
            <a:r>
              <a:rPr lang="ru-RU" b="1" dirty="0" smtClean="0">
                <a:solidFill>
                  <a:schemeClr val="tx2">
                    <a:lumMod val="75000"/>
                  </a:schemeClr>
                </a:solidFill>
              </a:rPr>
              <a:t>«перенос генов»</a:t>
            </a:r>
            <a:endParaRPr lang="ru-RU" dirty="0" smtClean="0">
              <a:solidFill>
                <a:schemeClr val="tx2">
                  <a:lumMod val="75000"/>
                </a:schemeClr>
              </a:solidFill>
            </a:endParaRPr>
          </a:p>
          <a:p>
            <a:pPr>
              <a:buClr>
                <a:srgbClr val="31B6FD"/>
              </a:buClr>
              <a:buFont typeface="Arial" panose="020B0604020202020204" pitchFamily="34" charset="0"/>
              <a:buChar char="•"/>
            </a:pPr>
            <a:endParaRPr lang="en-US" dirty="0" smtClean="0">
              <a:solidFill>
                <a:prstClr val="black"/>
              </a:solidFill>
              <a:latin typeface="Arial Black" pitchFamily="34" charset="0"/>
            </a:endParaRPr>
          </a:p>
        </p:txBody>
      </p:sp>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rPr>
              <a:t>Изменения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1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45912" y="1588169"/>
            <a:ext cx="8163634" cy="341696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r>
              <a:rPr lang="ru-RU" sz="2800" b="1" dirty="0" smtClean="0">
                <a:solidFill>
                  <a:srgbClr val="A70901"/>
                </a:solidFill>
                <a:latin typeface="+mj-lt"/>
              </a:rPr>
              <a:t>Программа мониторинга</a:t>
            </a:r>
          </a:p>
          <a:p>
            <a:pPr marL="0" indent="0" algn="just">
              <a:buClr>
                <a:srgbClr val="31B6FD"/>
              </a:buClr>
              <a:buNone/>
            </a:pPr>
            <a:r>
              <a:rPr lang="ru-RU" b="1" dirty="0" err="1" smtClean="0">
                <a:solidFill>
                  <a:schemeClr val="tx2">
                    <a:lumMod val="75000"/>
                  </a:schemeClr>
                </a:solidFill>
              </a:rPr>
              <a:t>Экдистерон</a:t>
            </a:r>
            <a:r>
              <a:rPr lang="ru-RU" b="1" dirty="0" smtClean="0">
                <a:solidFill>
                  <a:schemeClr val="tx2">
                    <a:lumMod val="75000"/>
                  </a:schemeClr>
                </a:solidFill>
              </a:rPr>
              <a:t> </a:t>
            </a:r>
            <a:r>
              <a:rPr lang="ru-RU" dirty="0" smtClean="0">
                <a:solidFill>
                  <a:schemeClr val="tx2">
                    <a:lumMod val="75000"/>
                  </a:schemeClr>
                </a:solidFill>
              </a:rPr>
              <a:t>(анаболический агент)</a:t>
            </a:r>
            <a:r>
              <a:rPr lang="ru-RU" b="1" dirty="0" smtClean="0">
                <a:solidFill>
                  <a:schemeClr val="tx2">
                    <a:lumMod val="75000"/>
                  </a:schemeClr>
                </a:solidFill>
              </a:rPr>
              <a:t> </a:t>
            </a:r>
            <a:r>
              <a:rPr lang="ru-RU" dirty="0" smtClean="0">
                <a:solidFill>
                  <a:schemeClr val="tx2">
                    <a:lumMod val="75000"/>
                  </a:schemeClr>
                </a:solidFill>
              </a:rPr>
              <a:t>включен в программу мониторинга в Соревновательный и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периоды</a:t>
            </a:r>
            <a:endParaRPr lang="en-US" b="1" dirty="0" smtClean="0">
              <a:solidFill>
                <a:schemeClr val="tx2">
                  <a:lumMod val="75000"/>
                </a:schemeClr>
              </a:solidFill>
            </a:endParaRPr>
          </a:p>
        </p:txBody>
      </p:sp>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a:solidFill>
                  <a:srgbClr val="002060"/>
                </a:solidFill>
              </a:rPr>
              <a:t>Изменения  </a:t>
            </a:r>
            <a:r>
              <a:rPr lang="ru-RU" sz="2800" b="1" dirty="0" smtClean="0">
                <a:solidFill>
                  <a:srgbClr val="002060"/>
                </a:solidFill>
              </a:rPr>
              <a:t>с 1 </a:t>
            </a:r>
            <a:r>
              <a:rPr lang="ru-RU" sz="2800" b="1" dirty="0">
                <a:solidFill>
                  <a:srgbClr val="002060"/>
                </a:solidFill>
              </a:rPr>
              <a:t>января </a:t>
            </a:r>
            <a:r>
              <a:rPr lang="ru-RU" sz="2800" b="1" dirty="0" smtClean="0">
                <a:solidFill>
                  <a:srgbClr val="002060"/>
                </a:solidFill>
              </a:rPr>
              <a:t>2020 года</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00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45912" y="1588169"/>
            <a:ext cx="8163634" cy="341696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en-US" b="1" dirty="0" smtClean="0">
              <a:solidFill>
                <a:schemeClr val="tx2">
                  <a:lumMod val="75000"/>
                </a:schemeClr>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26673470"/>
              </p:ext>
            </p:extLst>
          </p:nvPr>
        </p:nvGraphicFramePr>
        <p:xfrm>
          <a:off x="256256" y="215098"/>
          <a:ext cx="8742946" cy="6536891"/>
        </p:xfrm>
        <a:graphic>
          <a:graphicData uri="http://schemas.openxmlformats.org/drawingml/2006/table">
            <a:tbl>
              <a:tblPr firstRow="1" bandRow="1">
                <a:tableStyleId>{5C22544A-7EE6-4342-B048-85BDC9FD1C3A}</a:tableStyleId>
              </a:tblPr>
              <a:tblGrid>
                <a:gridCol w="3140576"/>
                <a:gridCol w="5602370"/>
              </a:tblGrid>
              <a:tr h="819056">
                <a:tc gridSpan="2">
                  <a:txBody>
                    <a:bodyPr/>
                    <a:lstStyle/>
                    <a:p>
                      <a:pPr algn="ctr"/>
                      <a:r>
                        <a:rPr lang="ru-RU" sz="2400" b="1" dirty="0" smtClean="0">
                          <a:solidFill>
                            <a:srgbClr val="002060"/>
                          </a:solidFill>
                        </a:rPr>
                        <a:t>Программа мониторинга 2020 года</a:t>
                      </a:r>
                      <a:endParaRPr lang="ru-RU" sz="2400" b="1" dirty="0">
                        <a:solidFill>
                          <a:srgbClr val="002060"/>
                        </a:solidFill>
                      </a:endParaRPr>
                    </a:p>
                  </a:txBody>
                  <a:tcPr/>
                </a:tc>
                <a:tc hMerge="1">
                  <a:txBody>
                    <a:bodyPr/>
                    <a:lstStyle/>
                    <a:p>
                      <a:endParaRPr lang="ru-RU" dirty="0"/>
                    </a:p>
                  </a:txBody>
                  <a:tcPr/>
                </a:tc>
              </a:tr>
              <a:tr h="878059">
                <a:tc>
                  <a:txBody>
                    <a:bodyPr/>
                    <a:lstStyle/>
                    <a:p>
                      <a:pPr algn="ctr"/>
                      <a:r>
                        <a:rPr lang="ru-RU" dirty="0" smtClean="0">
                          <a:solidFill>
                            <a:schemeClr val="tx2">
                              <a:lumMod val="75000"/>
                            </a:schemeClr>
                          </a:solidFill>
                        </a:rPr>
                        <a:t>Анаболические</a:t>
                      </a:r>
                      <a:r>
                        <a:rPr lang="ru-RU" baseline="0" dirty="0" smtClean="0">
                          <a:solidFill>
                            <a:schemeClr val="tx2">
                              <a:lumMod val="75000"/>
                            </a:schemeClr>
                          </a:solidFill>
                        </a:rPr>
                        <a:t> агенты</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В Соревновательный и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периоды:</a:t>
                      </a:r>
                      <a:r>
                        <a:rPr lang="ru-RU" baseline="0" dirty="0" smtClean="0">
                          <a:solidFill>
                            <a:schemeClr val="tx2">
                              <a:lumMod val="75000"/>
                            </a:schemeClr>
                          </a:solidFill>
                        </a:rPr>
                        <a:t> </a:t>
                      </a:r>
                      <a:r>
                        <a:rPr lang="ru-RU" b="1" baseline="0" dirty="0" err="1" smtClean="0">
                          <a:solidFill>
                            <a:schemeClr val="tx2">
                              <a:lumMod val="75000"/>
                            </a:schemeClr>
                          </a:solidFill>
                        </a:rPr>
                        <a:t>Экдистерон</a:t>
                      </a:r>
                      <a:endParaRPr lang="ru-RU" b="1" dirty="0">
                        <a:solidFill>
                          <a:schemeClr val="tx2">
                            <a:lumMod val="75000"/>
                          </a:schemeClr>
                        </a:solidFill>
                      </a:endParaRPr>
                    </a:p>
                  </a:txBody>
                  <a:tcPr/>
                </a:tc>
              </a:tr>
              <a:tr h="878059">
                <a:tc>
                  <a:txBody>
                    <a:bodyPr/>
                    <a:lstStyle/>
                    <a:p>
                      <a:pPr algn="ctr"/>
                      <a:r>
                        <a:rPr lang="ru-RU" dirty="0" smtClean="0">
                          <a:solidFill>
                            <a:schemeClr val="tx2">
                              <a:lumMod val="75000"/>
                            </a:schemeClr>
                          </a:solidFill>
                        </a:rPr>
                        <a:t>Бета-2-агонисты</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В Соревновательный и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периоды:</a:t>
                      </a:r>
                      <a:r>
                        <a:rPr lang="ru-RU" baseline="0" dirty="0" smtClean="0">
                          <a:solidFill>
                            <a:schemeClr val="tx2">
                              <a:lumMod val="75000"/>
                            </a:schemeClr>
                          </a:solidFill>
                        </a:rPr>
                        <a:t> </a:t>
                      </a:r>
                      <a:r>
                        <a:rPr lang="ru-RU" b="1" baseline="0" dirty="0" smtClean="0">
                          <a:solidFill>
                            <a:schemeClr val="tx2">
                              <a:lumMod val="75000"/>
                            </a:schemeClr>
                          </a:solidFill>
                        </a:rPr>
                        <a:t>любая комбинация бета-2-агонистов</a:t>
                      </a:r>
                      <a:endParaRPr lang="ru-RU" b="1" dirty="0">
                        <a:solidFill>
                          <a:schemeClr val="tx2">
                            <a:lumMod val="75000"/>
                          </a:schemeClr>
                        </a:solidFill>
                      </a:endParaRPr>
                    </a:p>
                  </a:txBody>
                  <a:tcPr/>
                </a:tc>
              </a:tr>
              <a:tr h="878059">
                <a:tc>
                  <a:txBody>
                    <a:bodyPr/>
                    <a:lstStyle/>
                    <a:p>
                      <a:pPr algn="ctr"/>
                      <a:r>
                        <a:rPr lang="ru-RU" dirty="0" smtClean="0">
                          <a:solidFill>
                            <a:schemeClr val="tx2">
                              <a:lumMod val="75000"/>
                            </a:schemeClr>
                          </a:solidFill>
                        </a:rPr>
                        <a:t>2-этилсульфанил-1Н-бензимидазол (</a:t>
                      </a:r>
                      <a:r>
                        <a:rPr lang="ru-RU" dirty="0" err="1" smtClean="0">
                          <a:solidFill>
                            <a:schemeClr val="tx2">
                              <a:lumMod val="75000"/>
                            </a:schemeClr>
                          </a:solidFill>
                        </a:rPr>
                        <a:t>бемитил</a:t>
                      </a:r>
                      <a:r>
                        <a:rPr lang="ru-RU" dirty="0" smtClean="0">
                          <a:solidFill>
                            <a:schemeClr val="tx2">
                              <a:lumMod val="75000"/>
                            </a:schemeClr>
                          </a:solidFill>
                        </a:rPr>
                        <a:t>)</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В Соревновательный и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периоды</a:t>
                      </a:r>
                      <a:endParaRPr lang="ru-RU" dirty="0"/>
                    </a:p>
                  </a:txBody>
                  <a:tcPr/>
                </a:tc>
              </a:tr>
              <a:tr h="958956">
                <a:tc>
                  <a:txBody>
                    <a:bodyPr/>
                    <a:lstStyle/>
                    <a:p>
                      <a:pPr algn="ctr"/>
                      <a:r>
                        <a:rPr lang="ru-RU" dirty="0" smtClean="0">
                          <a:solidFill>
                            <a:schemeClr val="tx2">
                              <a:lumMod val="75000"/>
                            </a:schemeClr>
                          </a:solidFill>
                        </a:rPr>
                        <a:t>Стимуляторы</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В Соревновательный</a:t>
                      </a:r>
                      <a:r>
                        <a:rPr lang="ru-RU" baseline="0" dirty="0" smtClean="0">
                          <a:solidFill>
                            <a:schemeClr val="tx2">
                              <a:lumMod val="75000"/>
                            </a:schemeClr>
                          </a:solidFill>
                        </a:rPr>
                        <a:t> период: </a:t>
                      </a:r>
                      <a:r>
                        <a:rPr lang="ru-RU" b="1" baseline="0" dirty="0" err="1" smtClean="0">
                          <a:solidFill>
                            <a:schemeClr val="tx2">
                              <a:lumMod val="75000"/>
                            </a:schemeClr>
                          </a:solidFill>
                        </a:rPr>
                        <a:t>Буприон</a:t>
                      </a:r>
                      <a:r>
                        <a:rPr lang="ru-RU" b="1" baseline="0" dirty="0" smtClean="0">
                          <a:solidFill>
                            <a:schemeClr val="tx2">
                              <a:lumMod val="75000"/>
                            </a:schemeClr>
                          </a:solidFill>
                        </a:rPr>
                        <a:t>, Кофеин, Никотин, </a:t>
                      </a:r>
                      <a:r>
                        <a:rPr lang="ru-RU" b="1" baseline="0" dirty="0" err="1" smtClean="0">
                          <a:solidFill>
                            <a:schemeClr val="tx2">
                              <a:lumMod val="75000"/>
                            </a:schemeClr>
                          </a:solidFill>
                        </a:rPr>
                        <a:t>Фенилэфрин</a:t>
                      </a:r>
                      <a:r>
                        <a:rPr lang="ru-RU" b="1" baseline="0" dirty="0" smtClean="0">
                          <a:solidFill>
                            <a:schemeClr val="tx2">
                              <a:lumMod val="75000"/>
                            </a:schemeClr>
                          </a:solidFill>
                        </a:rPr>
                        <a:t>, </a:t>
                      </a:r>
                      <a:r>
                        <a:rPr lang="ru-RU" b="1" baseline="0" dirty="0" err="1" smtClean="0">
                          <a:solidFill>
                            <a:schemeClr val="tx2">
                              <a:lumMod val="75000"/>
                            </a:schemeClr>
                          </a:solidFill>
                        </a:rPr>
                        <a:t>Фенилпропаноламин</a:t>
                      </a:r>
                      <a:r>
                        <a:rPr lang="ru-RU" b="1" baseline="0" dirty="0" smtClean="0">
                          <a:solidFill>
                            <a:schemeClr val="tx2">
                              <a:lumMod val="75000"/>
                            </a:schemeClr>
                          </a:solidFill>
                        </a:rPr>
                        <a:t>, </a:t>
                      </a:r>
                      <a:r>
                        <a:rPr lang="ru-RU" b="1" baseline="0" dirty="0" err="1" smtClean="0">
                          <a:solidFill>
                            <a:schemeClr val="tx2">
                              <a:lumMod val="75000"/>
                            </a:schemeClr>
                          </a:solidFill>
                        </a:rPr>
                        <a:t>Пипрадрол</a:t>
                      </a:r>
                      <a:r>
                        <a:rPr lang="ru-RU" b="1" baseline="0" dirty="0" smtClean="0">
                          <a:solidFill>
                            <a:schemeClr val="tx2">
                              <a:lumMod val="75000"/>
                            </a:schemeClr>
                          </a:solidFill>
                        </a:rPr>
                        <a:t>, </a:t>
                      </a:r>
                      <a:r>
                        <a:rPr lang="ru-RU" b="1" baseline="0" dirty="0" err="1" smtClean="0">
                          <a:solidFill>
                            <a:schemeClr val="tx2">
                              <a:lumMod val="75000"/>
                            </a:schemeClr>
                          </a:solidFill>
                        </a:rPr>
                        <a:t>Синефрин</a:t>
                      </a:r>
                      <a:endParaRPr lang="ru-RU" dirty="0">
                        <a:solidFill>
                          <a:schemeClr val="tx2">
                            <a:lumMod val="75000"/>
                          </a:schemeClr>
                        </a:solidFill>
                      </a:endParaRPr>
                    </a:p>
                  </a:txBody>
                  <a:tcPr/>
                </a:tc>
              </a:tr>
              <a:tr h="878059">
                <a:tc>
                  <a:txBody>
                    <a:bodyPr/>
                    <a:lstStyle/>
                    <a:p>
                      <a:pPr algn="ctr"/>
                      <a:r>
                        <a:rPr lang="ru-RU" dirty="0" smtClean="0">
                          <a:solidFill>
                            <a:schemeClr val="tx2">
                              <a:lumMod val="75000"/>
                            </a:schemeClr>
                          </a:solidFill>
                        </a:rPr>
                        <a:t>Наркотики</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В Соревновательный</a:t>
                      </a:r>
                      <a:r>
                        <a:rPr lang="ru-RU" baseline="0" dirty="0" smtClean="0">
                          <a:solidFill>
                            <a:schemeClr val="tx2">
                              <a:lumMod val="75000"/>
                            </a:schemeClr>
                          </a:solidFill>
                        </a:rPr>
                        <a:t> период: </a:t>
                      </a:r>
                      <a:r>
                        <a:rPr lang="ru-RU" b="1" baseline="0" dirty="0" smtClean="0">
                          <a:solidFill>
                            <a:schemeClr val="tx2">
                              <a:lumMod val="75000"/>
                            </a:schemeClr>
                          </a:solidFill>
                        </a:rPr>
                        <a:t>Кодеин, </a:t>
                      </a:r>
                      <a:r>
                        <a:rPr lang="ru-RU" b="1" baseline="0" dirty="0" err="1" smtClean="0">
                          <a:solidFill>
                            <a:schemeClr val="tx2">
                              <a:lumMod val="75000"/>
                            </a:schemeClr>
                          </a:solidFill>
                        </a:rPr>
                        <a:t>Гидрокордон</a:t>
                      </a:r>
                      <a:r>
                        <a:rPr lang="ru-RU" b="1" baseline="0" dirty="0" smtClean="0">
                          <a:solidFill>
                            <a:schemeClr val="tx2">
                              <a:lumMod val="75000"/>
                            </a:schemeClr>
                          </a:solidFill>
                        </a:rPr>
                        <a:t>, </a:t>
                      </a:r>
                      <a:r>
                        <a:rPr lang="ru-RU" b="1" baseline="0" dirty="0" err="1" smtClean="0">
                          <a:solidFill>
                            <a:schemeClr val="tx2">
                              <a:lumMod val="75000"/>
                            </a:schemeClr>
                          </a:solidFill>
                        </a:rPr>
                        <a:t>Трамадол</a:t>
                      </a:r>
                      <a:endParaRPr lang="ru-RU" dirty="0">
                        <a:solidFill>
                          <a:schemeClr val="tx2">
                            <a:lumMod val="75000"/>
                          </a:schemeClr>
                        </a:solidFill>
                      </a:endParaRPr>
                    </a:p>
                  </a:txBody>
                  <a:tcPr/>
                </a:tc>
              </a:tr>
              <a:tr h="1246643">
                <a:tc>
                  <a:txBody>
                    <a:bodyPr/>
                    <a:lstStyle/>
                    <a:p>
                      <a:pPr algn="ctr"/>
                      <a:r>
                        <a:rPr lang="ru-RU" dirty="0" err="1" smtClean="0">
                          <a:solidFill>
                            <a:schemeClr val="tx2">
                              <a:lumMod val="75000"/>
                            </a:schemeClr>
                          </a:solidFill>
                        </a:rPr>
                        <a:t>Глюкокортикоиды</a:t>
                      </a:r>
                      <a:endParaRPr lang="ru-RU" dirty="0">
                        <a:solidFill>
                          <a:schemeClr val="tx2">
                            <a:lumMod val="75000"/>
                          </a:schemeClr>
                        </a:solidFill>
                      </a:endParaRPr>
                    </a:p>
                  </a:txBody>
                  <a:tcPr/>
                </a:tc>
                <a:tc>
                  <a:txBody>
                    <a:bodyPr/>
                    <a:lstStyle/>
                    <a:p>
                      <a:pPr algn="just"/>
                      <a:r>
                        <a:rPr lang="ru-RU" dirty="0" smtClean="0">
                          <a:solidFill>
                            <a:schemeClr val="tx2">
                              <a:lumMod val="75000"/>
                            </a:schemeClr>
                          </a:solidFill>
                        </a:rPr>
                        <a:t>Только в Соревновательный период (пути введения, отличные от перорального, внутривенного, внутримышечного или ректального) и во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 (все пути введения) </a:t>
                      </a:r>
                      <a:endParaRPr lang="ru-RU" dirty="0">
                        <a:solidFill>
                          <a:schemeClr val="tx2">
                            <a:lumMod val="75000"/>
                          </a:schemeClr>
                        </a:solidFill>
                      </a:endParaRPr>
                    </a:p>
                  </a:txBody>
                  <a:tcPr/>
                </a:tc>
              </a:tr>
            </a:tbl>
          </a:graphicData>
        </a:graphic>
      </p:graphicFrame>
    </p:spTree>
    <p:extLst>
      <p:ext uri="{BB962C8B-B14F-4D97-AF65-F5344CB8AC3E}">
        <p14:creationId xmlns:p14="http://schemas.microsoft.com/office/powerpoint/2010/main" val="302784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en-US" sz="2800" b="1" dirty="0" smtClean="0">
                <a:solidFill>
                  <a:srgbClr val="002060"/>
                </a:solidFill>
              </a:rPr>
              <a:t>Doping Check</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267077" y="1142541"/>
            <a:ext cx="2189131" cy="5614193"/>
          </a:xfrm>
          <a:prstGeom prst="rect">
            <a:avLst/>
          </a:prstGeom>
        </p:spPr>
      </p:pic>
      <p:pic>
        <p:nvPicPr>
          <p:cNvPr id="7" name="Рисунок 6"/>
          <p:cNvPicPr>
            <a:picLocks noChangeAspect="1"/>
          </p:cNvPicPr>
          <p:nvPr/>
        </p:nvPicPr>
        <p:blipFill>
          <a:blip r:embed="rId5"/>
          <a:stretch>
            <a:fillRect/>
          </a:stretch>
        </p:blipFill>
        <p:spPr>
          <a:xfrm>
            <a:off x="3195316" y="1577635"/>
            <a:ext cx="5683259" cy="5179099"/>
          </a:xfrm>
          <a:prstGeom prst="rect">
            <a:avLst/>
          </a:prstGeom>
        </p:spPr>
      </p:pic>
      <p:sp>
        <p:nvSpPr>
          <p:cNvPr id="8" name="TextBox 7"/>
          <p:cNvSpPr txBox="1"/>
          <p:nvPr/>
        </p:nvSpPr>
        <p:spPr>
          <a:xfrm>
            <a:off x="4523627" y="776130"/>
            <a:ext cx="3562860" cy="523220"/>
          </a:xfrm>
          <a:prstGeom prst="rect">
            <a:avLst/>
          </a:prstGeom>
          <a:noFill/>
        </p:spPr>
        <p:txBody>
          <a:bodyPr wrap="square" rtlCol="0">
            <a:spAutoFit/>
          </a:bodyPr>
          <a:lstStyle/>
          <a:p>
            <a:pPr algn="ctr"/>
            <a:r>
              <a:rPr lang="en-US" sz="2800" b="1" u="sng" dirty="0" smtClean="0">
                <a:solidFill>
                  <a:srgbClr val="002060"/>
                </a:solidFill>
                <a:latin typeface="+mj-lt"/>
              </a:rPr>
              <a:t>www.nada.by</a:t>
            </a:r>
          </a:p>
        </p:txBody>
      </p:sp>
      <p:sp>
        <p:nvSpPr>
          <p:cNvPr id="9" name="Нашивка 8"/>
          <p:cNvSpPr/>
          <p:nvPr/>
        </p:nvSpPr>
        <p:spPr>
          <a:xfrm>
            <a:off x="2583446" y="3861048"/>
            <a:ext cx="484632" cy="484632"/>
          </a:xfrm>
          <a:prstGeom prst="chevron">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dirty="0">
              <a:solidFill>
                <a:prstClr val="black"/>
              </a:solidFill>
            </a:endParaRPr>
          </a:p>
        </p:txBody>
      </p:sp>
    </p:spTree>
    <p:extLst>
      <p:ext uri="{BB962C8B-B14F-4D97-AF65-F5344CB8AC3E}">
        <p14:creationId xmlns:p14="http://schemas.microsoft.com/office/powerpoint/2010/main" val="129942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p:cNvSpPr>
            <a:spLocks noGrp="1"/>
          </p:cNvSpPr>
          <p:nvPr>
            <p:ph type="body" sz="half" idx="2"/>
          </p:nvPr>
        </p:nvSpPr>
        <p:spPr>
          <a:xfrm>
            <a:off x="542261" y="3902242"/>
            <a:ext cx="3944680" cy="2231998"/>
          </a:xfrm>
        </p:spPr>
        <p:txBody>
          <a:bodyPr>
            <a:normAutofit fontScale="92500" lnSpcReduction="10000"/>
          </a:bodyPr>
          <a:lstStyle/>
          <a:p>
            <a:pPr marL="285750" indent="-285750">
              <a:buFont typeface="Wingdings" panose="05000000000000000000" pitchFamily="2" charset="2"/>
              <a:buChar char="ü"/>
            </a:pPr>
            <a:r>
              <a:rPr lang="ru-RU" sz="2400" dirty="0" smtClean="0"/>
              <a:t>Обновляется ежегодно (или по мере необходимости)</a:t>
            </a:r>
          </a:p>
          <a:p>
            <a:pPr marL="285750" indent="-285750">
              <a:buFont typeface="Wingdings" panose="05000000000000000000" pitchFamily="2" charset="2"/>
              <a:buChar char="ü"/>
            </a:pPr>
            <a:r>
              <a:rPr lang="ru-RU" sz="2400" dirty="0" smtClean="0"/>
              <a:t>Вступает в силу с 1 января</a:t>
            </a:r>
          </a:p>
          <a:p>
            <a:pPr marL="285750" indent="-285750">
              <a:buFont typeface="Wingdings" panose="05000000000000000000" pitchFamily="2" charset="2"/>
              <a:buChar char="ü"/>
            </a:pPr>
            <a:r>
              <a:rPr lang="ru-RU" sz="2400" dirty="0" smtClean="0"/>
              <a:t>Публикуется ВАДА за три месяца до вступления в силу</a:t>
            </a:r>
          </a:p>
          <a:p>
            <a:pPr marL="285750" indent="-285750">
              <a:buFont typeface="Wingdings" panose="05000000000000000000" pitchFamily="2" charset="2"/>
              <a:buChar char="ü"/>
            </a:pPr>
            <a:endParaRPr lang="ru-RU" dirty="0"/>
          </a:p>
        </p:txBody>
      </p:sp>
      <p:sp>
        <p:nvSpPr>
          <p:cNvPr id="15" name="Заголовок 14"/>
          <p:cNvSpPr>
            <a:spLocks noGrp="1"/>
          </p:cNvSpPr>
          <p:nvPr>
            <p:ph type="title"/>
          </p:nvPr>
        </p:nvSpPr>
        <p:spPr>
          <a:xfrm>
            <a:off x="542261" y="1456660"/>
            <a:ext cx="3944680" cy="2124740"/>
          </a:xfrm>
        </p:spPr>
        <p:txBody>
          <a:bodyPr/>
          <a:lstStyle/>
          <a:p>
            <a:pPr algn="ctr"/>
            <a:r>
              <a:rPr lang="ru-RU" dirty="0" smtClean="0"/>
              <a:t>Международный стандарт публикуется ВАДА с </a:t>
            </a:r>
            <a:r>
              <a:rPr lang="ru-RU" b="1" dirty="0" smtClean="0"/>
              <a:t>2004 года</a:t>
            </a:r>
            <a:endParaRPr lang="ru-RU" b="1" dirty="0"/>
          </a:p>
        </p:txBody>
      </p:sp>
      <p:pic>
        <p:nvPicPr>
          <p:cNvPr id="18" name="Объект 17"/>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425440" y="1828800"/>
            <a:ext cx="2751082" cy="3810000"/>
          </a:xfrm>
          <a:ln>
            <a:solidFill>
              <a:schemeClr val="tx2">
                <a:lumMod val="75000"/>
              </a:schemeClr>
            </a:solidFill>
          </a:ln>
        </p:spPr>
      </p:pic>
      <p:sp>
        <p:nvSpPr>
          <p:cNvPr id="2" name="Прямоугольник 1"/>
          <p:cNvSpPr/>
          <p:nvPr/>
        </p:nvSpPr>
        <p:spPr>
          <a:xfrm>
            <a:off x="1732548" y="206995"/>
            <a:ext cx="7154777" cy="523220"/>
          </a:xfrm>
          <a:prstGeom prst="rect">
            <a:avLst/>
          </a:prstGeom>
        </p:spPr>
        <p:txBody>
          <a:bodyPr wrap="square">
            <a:spAutoFit/>
          </a:bodyPr>
          <a:lstStyle/>
          <a:p>
            <a:r>
              <a:rPr lang="ru-RU" sz="2800" b="1" dirty="0">
                <a:solidFill>
                  <a:srgbClr val="002060"/>
                </a:solidFill>
                <a:cs typeface="Times New Roman" pitchFamily="18" charset="0"/>
              </a:rPr>
              <a:t>Список запрещенных субстанций и методов</a:t>
            </a:r>
            <a:endParaRPr lang="ru-RU" sz="2800" dirty="0"/>
          </a:p>
        </p:txBody>
      </p:sp>
      <p:pic>
        <p:nvPicPr>
          <p:cNvPr id="6"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90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Задать вопрос</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23627" y="776130"/>
            <a:ext cx="3562860" cy="523220"/>
          </a:xfrm>
          <a:prstGeom prst="rect">
            <a:avLst/>
          </a:prstGeom>
          <a:noFill/>
        </p:spPr>
        <p:txBody>
          <a:bodyPr wrap="square" rtlCol="0">
            <a:spAutoFit/>
          </a:bodyPr>
          <a:lstStyle/>
          <a:p>
            <a:pPr algn="ctr"/>
            <a:r>
              <a:rPr lang="en-US" sz="2800" b="1" u="sng" dirty="0" smtClean="0">
                <a:solidFill>
                  <a:srgbClr val="002060"/>
                </a:solidFill>
                <a:latin typeface="+mj-lt"/>
              </a:rPr>
              <a:t>www.nada.by</a:t>
            </a:r>
          </a:p>
        </p:txBody>
      </p:sp>
      <p:pic>
        <p:nvPicPr>
          <p:cNvPr id="9" name="Рисунок 8"/>
          <p:cNvPicPr>
            <a:picLocks noChangeAspect="1"/>
          </p:cNvPicPr>
          <p:nvPr/>
        </p:nvPicPr>
        <p:blipFill>
          <a:blip r:embed="rId4" cstate="print"/>
          <a:stretch>
            <a:fillRect/>
          </a:stretch>
        </p:blipFill>
        <p:spPr>
          <a:xfrm>
            <a:off x="611560" y="1412776"/>
            <a:ext cx="8019093" cy="5321106"/>
          </a:xfrm>
          <a:prstGeom prst="rect">
            <a:avLst/>
          </a:prstGeom>
        </p:spPr>
      </p:pic>
    </p:spTree>
    <p:extLst>
      <p:ext uri="{BB962C8B-B14F-4D97-AF65-F5344CB8AC3E}">
        <p14:creationId xmlns:p14="http://schemas.microsoft.com/office/powerpoint/2010/main" val="2843903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en-US" sz="2800" b="1" dirty="0" smtClean="0">
                <a:solidFill>
                  <a:srgbClr val="002060"/>
                </a:solidFill>
              </a:rPr>
              <a:t>Doping Check</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267077" y="1142541"/>
            <a:ext cx="2189131" cy="5614193"/>
          </a:xfrm>
          <a:prstGeom prst="rect">
            <a:avLst/>
          </a:prstGeom>
        </p:spPr>
      </p:pic>
      <p:sp>
        <p:nvSpPr>
          <p:cNvPr id="8" name="TextBox 7"/>
          <p:cNvSpPr txBox="1"/>
          <p:nvPr/>
        </p:nvSpPr>
        <p:spPr>
          <a:xfrm>
            <a:off x="4523627" y="776130"/>
            <a:ext cx="3562860" cy="523220"/>
          </a:xfrm>
          <a:prstGeom prst="rect">
            <a:avLst/>
          </a:prstGeom>
          <a:noFill/>
        </p:spPr>
        <p:txBody>
          <a:bodyPr wrap="square" rtlCol="0">
            <a:spAutoFit/>
          </a:bodyPr>
          <a:lstStyle/>
          <a:p>
            <a:pPr algn="ctr"/>
            <a:r>
              <a:rPr lang="en-US" sz="2800" b="1" u="sng" dirty="0" smtClean="0">
                <a:solidFill>
                  <a:srgbClr val="002060"/>
                </a:solidFill>
                <a:latin typeface="+mj-lt"/>
              </a:rPr>
              <a:t>www.nada.by</a:t>
            </a:r>
          </a:p>
        </p:txBody>
      </p:sp>
      <p:sp>
        <p:nvSpPr>
          <p:cNvPr id="9" name="Нашивка 8"/>
          <p:cNvSpPr/>
          <p:nvPr/>
        </p:nvSpPr>
        <p:spPr>
          <a:xfrm>
            <a:off x="2583446" y="5529427"/>
            <a:ext cx="484632" cy="484632"/>
          </a:xfrm>
          <a:prstGeom prst="chevron">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dirty="0">
              <a:solidFill>
                <a:prstClr val="black"/>
              </a:solidFill>
            </a:endParaRPr>
          </a:p>
        </p:txBody>
      </p:sp>
      <p:pic>
        <p:nvPicPr>
          <p:cNvPr id="10" name="Рисунок 9"/>
          <p:cNvPicPr>
            <a:picLocks noChangeAspect="1"/>
          </p:cNvPicPr>
          <p:nvPr/>
        </p:nvPicPr>
        <p:blipFill>
          <a:blip r:embed="rId5" cstate="print"/>
          <a:stretch>
            <a:fillRect/>
          </a:stretch>
        </p:blipFill>
        <p:spPr>
          <a:xfrm>
            <a:off x="3195316" y="2200994"/>
            <a:ext cx="5811985" cy="3813065"/>
          </a:xfrm>
          <a:prstGeom prst="rect">
            <a:avLst/>
          </a:prstGeom>
        </p:spPr>
      </p:pic>
    </p:spTree>
    <p:extLst>
      <p:ext uri="{BB962C8B-B14F-4D97-AF65-F5344CB8AC3E}">
        <p14:creationId xmlns:p14="http://schemas.microsoft.com/office/powerpoint/2010/main" val="2738008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56" y="260412"/>
            <a:ext cx="8169799" cy="937891"/>
          </a:xfrm>
          <a:prstGeom prst="rect">
            <a:avLst/>
          </a:prstGeom>
          <a:noFill/>
        </p:spPr>
        <p:txBody>
          <a:bodyPr wrap="square" lIns="75381" tIns="37690" rIns="75381" bIns="37690" rtlCol="0">
            <a:spAutoFit/>
          </a:bodyPr>
          <a:lstStyle/>
          <a:p>
            <a:pPr algn="r"/>
            <a:r>
              <a:rPr lang="ru-RU" sz="2800" b="1" dirty="0" smtClean="0">
                <a:solidFill>
                  <a:srgbClr val="002060"/>
                </a:solidFill>
              </a:rPr>
              <a:t>Разрешение на терапевтическое использование (ТИ)</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5115" y="1767370"/>
            <a:ext cx="4981073" cy="3785652"/>
          </a:xfrm>
          <a:prstGeom prst="rect">
            <a:avLst/>
          </a:prstGeom>
        </p:spPr>
        <p:txBody>
          <a:bodyPr wrap="square">
            <a:spAutoFit/>
          </a:bodyPr>
          <a:lstStyle/>
          <a:p>
            <a:r>
              <a:rPr lang="ru-RU" sz="2400" dirty="0">
                <a:solidFill>
                  <a:schemeClr val="tx2">
                    <a:lumMod val="75000"/>
                  </a:schemeClr>
                </a:solidFill>
              </a:rPr>
              <a:t>В соответствии с Международным стандартом по терапевтическому использованию, спортсмен имеет право использовать средства и методы из Запрещённого списка при наличии разрешения, выданного Комитетом (комиссией) по терапевтическому использованию антидопинговой организации</a:t>
            </a:r>
          </a:p>
        </p:txBody>
      </p:sp>
      <p:pic>
        <p:nvPicPr>
          <p:cNvPr id="6" name="Объект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6188" y="1828800"/>
            <a:ext cx="2883109" cy="3810000"/>
          </a:xfrm>
          <a:prstGeom prst="rect">
            <a:avLst/>
          </a:prstGeom>
        </p:spPr>
      </p:pic>
    </p:spTree>
    <p:extLst>
      <p:ext uri="{BB962C8B-B14F-4D97-AF65-F5344CB8AC3E}">
        <p14:creationId xmlns:p14="http://schemas.microsoft.com/office/powerpoint/2010/main" val="3241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en-US" sz="2800" b="1" dirty="0" smtClean="0">
                <a:solidFill>
                  <a:srgbClr val="002060"/>
                </a:solidFill>
              </a:rPr>
              <a:t>Doping Check</a:t>
            </a:r>
            <a:endParaRPr lang="ru-RU" sz="2800" b="1" dirty="0">
              <a:solidFill>
                <a:srgbClr val="002060"/>
              </a:solidFill>
            </a:endParaRPr>
          </a:p>
        </p:txBody>
      </p:sp>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4"/>
          <a:srcRect l="19445" t="9260" r="20185" b="13045"/>
          <a:stretch/>
        </p:blipFill>
        <p:spPr>
          <a:xfrm>
            <a:off x="37981" y="97909"/>
            <a:ext cx="9106019" cy="6658825"/>
          </a:xfrm>
          <a:prstGeom prst="rect">
            <a:avLst/>
          </a:prstGeom>
        </p:spPr>
      </p:pic>
      <p:sp>
        <p:nvSpPr>
          <p:cNvPr id="4" name="Овал 3"/>
          <p:cNvSpPr/>
          <p:nvPr/>
        </p:nvSpPr>
        <p:spPr>
          <a:xfrm>
            <a:off x="6994358" y="5053263"/>
            <a:ext cx="2149642" cy="577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7964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4"/>
          <a:srcRect l="34167" t="22592" r="33427" b="12716"/>
          <a:stretch/>
        </p:blipFill>
        <p:spPr>
          <a:xfrm>
            <a:off x="409872" y="1411664"/>
            <a:ext cx="4660232" cy="5232775"/>
          </a:xfrm>
          <a:prstGeom prst="rect">
            <a:avLst/>
          </a:prstGeom>
          <a:ln>
            <a:solidFill>
              <a:schemeClr val="tx2">
                <a:lumMod val="50000"/>
              </a:schemeClr>
            </a:solidFill>
          </a:ln>
        </p:spPr>
      </p:pic>
      <p:sp>
        <p:nvSpPr>
          <p:cNvPr id="7" name="TextBox 6"/>
          <p:cNvSpPr txBox="1"/>
          <p:nvPr/>
        </p:nvSpPr>
        <p:spPr>
          <a:xfrm>
            <a:off x="746756" y="260412"/>
            <a:ext cx="8169799" cy="937891"/>
          </a:xfrm>
          <a:prstGeom prst="rect">
            <a:avLst/>
          </a:prstGeom>
          <a:noFill/>
        </p:spPr>
        <p:txBody>
          <a:bodyPr wrap="square" lIns="75381" tIns="37690" rIns="75381" bIns="37690" rtlCol="0">
            <a:spAutoFit/>
          </a:bodyPr>
          <a:lstStyle/>
          <a:p>
            <a:pPr algn="r"/>
            <a:r>
              <a:rPr lang="ru-RU" sz="2800" b="1" dirty="0" smtClean="0">
                <a:solidFill>
                  <a:srgbClr val="002060"/>
                </a:solidFill>
              </a:rPr>
              <a:t>Разрешение на терапевтическое использование (ТИ)</a:t>
            </a:r>
            <a:endParaRPr lang="ru-RU" sz="2800" b="1" dirty="0">
              <a:solidFill>
                <a:srgbClr val="002060"/>
              </a:solidFill>
            </a:endParaRPr>
          </a:p>
        </p:txBody>
      </p:sp>
      <p:sp>
        <p:nvSpPr>
          <p:cNvPr id="4" name="TextBox 3"/>
          <p:cNvSpPr txBox="1"/>
          <p:nvPr/>
        </p:nvSpPr>
        <p:spPr>
          <a:xfrm>
            <a:off x="5363959" y="2328652"/>
            <a:ext cx="3514616" cy="4093428"/>
          </a:xfrm>
          <a:prstGeom prst="rect">
            <a:avLst/>
          </a:prstGeom>
          <a:noFill/>
        </p:spPr>
        <p:txBody>
          <a:bodyPr wrap="square" rtlCol="0">
            <a:spAutoFit/>
          </a:bodyPr>
          <a:lstStyle/>
          <a:p>
            <a:pPr marL="285750" indent="-285750">
              <a:buFont typeface="Wingdings" panose="05000000000000000000" pitchFamily="2" charset="2"/>
              <a:buChar char="ü"/>
            </a:pPr>
            <a:r>
              <a:rPr lang="ru-RU" sz="2000" dirty="0" smtClean="0">
                <a:solidFill>
                  <a:schemeClr val="tx2">
                    <a:lumMod val="75000"/>
                  </a:schemeClr>
                </a:solidFill>
              </a:rPr>
              <a:t>В случае необходимости оказания неотложной медицинской помощи или резком ухудшении состояния здоровья</a:t>
            </a:r>
          </a:p>
          <a:p>
            <a:pPr marL="285750" indent="-285750">
              <a:buFont typeface="Wingdings" panose="05000000000000000000" pitchFamily="2" charset="2"/>
              <a:buChar char="ü"/>
            </a:pPr>
            <a:r>
              <a:rPr lang="ru-RU" sz="2000" dirty="0" smtClean="0">
                <a:solidFill>
                  <a:schemeClr val="tx2">
                    <a:lumMod val="75000"/>
                  </a:schemeClr>
                </a:solidFill>
              </a:rPr>
              <a:t>При отсутствии в силу исключительных обстоятельств у Спортсмена достаточного времени или возможности для подачи запроса на ТИ, а у комиссии по ТИ – рассмотреть запрос</a:t>
            </a:r>
            <a:endParaRPr lang="ru-RU" sz="2000" dirty="0">
              <a:solidFill>
                <a:schemeClr val="tx2">
                  <a:lumMod val="75000"/>
                </a:schemeClr>
              </a:solidFill>
            </a:endParaRPr>
          </a:p>
        </p:txBody>
      </p:sp>
      <p:sp>
        <p:nvSpPr>
          <p:cNvPr id="10" name="TextBox 9"/>
          <p:cNvSpPr txBox="1"/>
          <p:nvPr/>
        </p:nvSpPr>
        <p:spPr>
          <a:xfrm>
            <a:off x="5668759" y="1512424"/>
            <a:ext cx="3247796" cy="830997"/>
          </a:xfrm>
          <a:prstGeom prst="rect">
            <a:avLst/>
          </a:prstGeom>
          <a:noFill/>
        </p:spPr>
        <p:txBody>
          <a:bodyPr wrap="square" rtlCol="0">
            <a:spAutoFit/>
          </a:bodyPr>
          <a:lstStyle/>
          <a:p>
            <a:r>
              <a:rPr lang="en-US" sz="2400" b="1" dirty="0" smtClean="0">
                <a:solidFill>
                  <a:schemeClr val="tx2">
                    <a:lumMod val="75000"/>
                  </a:schemeClr>
                </a:solidFill>
              </a:rPr>
              <a:t>NB! </a:t>
            </a:r>
            <a:r>
              <a:rPr lang="ru-RU" sz="2400" dirty="0" smtClean="0">
                <a:solidFill>
                  <a:schemeClr val="tx2">
                    <a:lumMod val="75000"/>
                  </a:schemeClr>
                </a:solidFill>
              </a:rPr>
              <a:t>Ретроактивное ТИ может быть получено: </a:t>
            </a:r>
            <a:endParaRPr lang="ru-RU" sz="2400" dirty="0">
              <a:solidFill>
                <a:schemeClr val="tx2">
                  <a:lumMod val="75000"/>
                </a:schemeClr>
              </a:solidFill>
            </a:endParaRPr>
          </a:p>
        </p:txBody>
      </p:sp>
    </p:spTree>
    <p:extLst>
      <p:ext uri="{BB962C8B-B14F-4D97-AF65-F5344CB8AC3E}">
        <p14:creationId xmlns:p14="http://schemas.microsoft.com/office/powerpoint/2010/main" val="192828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Критерии для получения ТИ</a:t>
            </a:r>
            <a:endParaRPr lang="ru-RU" sz="2800" b="1" dirty="0">
              <a:solidFill>
                <a:srgbClr val="002060"/>
              </a:solidFill>
            </a:endParaRPr>
          </a:p>
        </p:txBody>
      </p:sp>
      <p:sp>
        <p:nvSpPr>
          <p:cNvPr id="3" name="TextBox 2"/>
          <p:cNvSpPr txBox="1"/>
          <p:nvPr/>
        </p:nvSpPr>
        <p:spPr>
          <a:xfrm>
            <a:off x="609600" y="1556084"/>
            <a:ext cx="8268975" cy="4647426"/>
          </a:xfrm>
          <a:prstGeom prst="rect">
            <a:avLst/>
          </a:prstGeom>
          <a:noFill/>
        </p:spPr>
        <p:txBody>
          <a:bodyPr wrap="square" rtlCol="0">
            <a:spAutoFit/>
          </a:bodyPr>
          <a:lstStyle/>
          <a:p>
            <a:pPr>
              <a:defRPr/>
            </a:pPr>
            <a:endParaRPr lang="en-US" dirty="0">
              <a:solidFill>
                <a:srgbClr val="002060"/>
              </a:solidFill>
            </a:endParaRPr>
          </a:p>
          <a:p>
            <a:pPr algn="just">
              <a:spcBef>
                <a:spcPct val="0"/>
              </a:spcBef>
              <a:buFont typeface="Wingdings" pitchFamily="2" charset="2"/>
              <a:buChar char="ü"/>
              <a:tabLst>
                <a:tab pos="365125" algn="l"/>
              </a:tabLst>
              <a:defRPr/>
            </a:pPr>
            <a:r>
              <a:rPr lang="ru-RU" sz="2000" b="1" dirty="0" smtClean="0">
                <a:solidFill>
                  <a:schemeClr val="tx2">
                    <a:lumMod val="75000"/>
                  </a:schemeClr>
                </a:solidFill>
              </a:rPr>
              <a:t>З</a:t>
            </a:r>
            <a:r>
              <a:rPr lang="ru-RU" sz="2000" dirty="0" smtClean="0">
                <a:solidFill>
                  <a:schemeClr val="tx2">
                    <a:lumMod val="75000"/>
                  </a:schemeClr>
                </a:solidFill>
              </a:rPr>
              <a:t>апрещенная субстанция или метод необходимы для лечения острого или хронического заболевания. Неприменение данной запрещенной субстанции или метода приведет к значительному ухудшению состояния здоровья спортсмена</a:t>
            </a:r>
          </a:p>
          <a:p>
            <a:pPr algn="just">
              <a:spcBef>
                <a:spcPct val="0"/>
              </a:spcBef>
              <a:buFont typeface="Wingdings" pitchFamily="2" charset="2"/>
              <a:buChar char="ü"/>
              <a:tabLst>
                <a:tab pos="365125" algn="l"/>
              </a:tabLst>
              <a:defRPr/>
            </a:pPr>
            <a:r>
              <a:rPr lang="ru-RU" sz="2000" b="1" dirty="0" smtClean="0">
                <a:solidFill>
                  <a:schemeClr val="tx2">
                    <a:lumMod val="75000"/>
                  </a:schemeClr>
                </a:solidFill>
              </a:rPr>
              <a:t>Т</a:t>
            </a:r>
            <a:r>
              <a:rPr lang="ru-RU" sz="2000" dirty="0" smtClean="0">
                <a:solidFill>
                  <a:schemeClr val="tx2">
                    <a:lumMod val="75000"/>
                  </a:schemeClr>
                </a:solidFill>
              </a:rPr>
              <a:t>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a:t>
            </a:r>
          </a:p>
          <a:p>
            <a:pPr algn="just">
              <a:spcBef>
                <a:spcPct val="0"/>
              </a:spcBef>
              <a:buFont typeface="Wingdings" pitchFamily="2" charset="2"/>
              <a:buChar char="ü"/>
              <a:tabLst>
                <a:tab pos="365125" algn="l"/>
              </a:tabLst>
              <a:defRPr/>
            </a:pPr>
            <a:r>
              <a:rPr lang="ru-RU" sz="2000" b="1" dirty="0" smtClean="0">
                <a:solidFill>
                  <a:schemeClr val="tx2">
                    <a:lumMod val="75000"/>
                  </a:schemeClr>
                </a:solidFill>
              </a:rPr>
              <a:t>О</a:t>
            </a:r>
            <a:r>
              <a:rPr lang="ru-RU" sz="2000" dirty="0" smtClean="0">
                <a:solidFill>
                  <a:schemeClr val="tx2">
                    <a:lumMod val="75000"/>
                  </a:schemeClr>
                </a:solidFill>
              </a:rPr>
              <a:t>тсутствие терапевтической альтернативы (например, неэффективность ингибиторов АПФ в случае назначения </a:t>
            </a:r>
            <a:r>
              <a:rPr lang="ru-RU" sz="2000" dirty="0" err="1" smtClean="0">
                <a:solidFill>
                  <a:schemeClr val="tx2">
                    <a:lumMod val="75000"/>
                  </a:schemeClr>
                </a:solidFill>
              </a:rPr>
              <a:t>бета-блокаторов</a:t>
            </a:r>
            <a:r>
              <a:rPr lang="ru-RU" sz="2000" dirty="0" smtClean="0">
                <a:solidFill>
                  <a:schemeClr val="tx2">
                    <a:lumMod val="75000"/>
                  </a:schemeClr>
                </a:solidFill>
              </a:rPr>
              <a:t>)</a:t>
            </a:r>
          </a:p>
          <a:p>
            <a:pPr algn="just">
              <a:spcBef>
                <a:spcPct val="0"/>
              </a:spcBef>
              <a:buFont typeface="Wingdings" pitchFamily="2" charset="2"/>
              <a:buChar char="ü"/>
              <a:tabLst>
                <a:tab pos="365125" algn="l"/>
              </a:tabLst>
              <a:defRPr/>
            </a:pPr>
            <a:r>
              <a:rPr lang="ru-RU" sz="2000" b="1" dirty="0" smtClean="0">
                <a:solidFill>
                  <a:schemeClr val="tx2">
                    <a:lumMod val="75000"/>
                  </a:schemeClr>
                </a:solidFill>
              </a:rPr>
              <a:t>Н</a:t>
            </a:r>
            <a:r>
              <a:rPr lang="ru-RU" sz="2000" dirty="0" smtClean="0">
                <a:solidFill>
                  <a:schemeClr val="tx2">
                    <a:lumMod val="75000"/>
                  </a:schemeClr>
                </a:solidFill>
              </a:rPr>
              <a:t>еобходимость использования запрещенной субстанции или метода не является следствием предыдущего использования (без ТИ) субстанции или метода, запрещенных на момент их использования</a:t>
            </a:r>
          </a:p>
          <a:p>
            <a:pPr marL="342900" indent="-342900" algn="just">
              <a:defRPr/>
            </a:pPr>
            <a:endParaRPr lang="ru-RU" dirty="0">
              <a:solidFill>
                <a:schemeClr val="tx2">
                  <a:lumMod val="75000"/>
                </a:schemeClr>
              </a:solidFill>
            </a:endParaRPr>
          </a:p>
        </p:txBody>
      </p:sp>
    </p:spTree>
    <p:extLst>
      <p:ext uri="{BB962C8B-B14F-4D97-AF65-F5344CB8AC3E}">
        <p14:creationId xmlns:p14="http://schemas.microsoft.com/office/powerpoint/2010/main" val="106246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Запрос на ТИ</a:t>
            </a:r>
            <a:endParaRPr lang="ru-RU" sz="2800" b="1" dirty="0">
              <a:solidFill>
                <a:srgbClr val="002060"/>
              </a:solidFill>
            </a:endParaRPr>
          </a:p>
        </p:txBody>
      </p:sp>
      <p:sp>
        <p:nvSpPr>
          <p:cNvPr id="6" name="Текст 1"/>
          <p:cNvSpPr txBox="1">
            <a:spLocks/>
          </p:cNvSpPr>
          <p:nvPr/>
        </p:nvSpPr>
        <p:spPr>
          <a:xfrm>
            <a:off x="746756" y="1407886"/>
            <a:ext cx="4032448" cy="172819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r>
              <a:rPr kumimoji="0" lang="ru-RU" b="1" i="0" u="none" strike="noStrike" kern="1200" cap="none" spc="0" normalizeH="0" baseline="0" noProof="0" dirty="0" smtClean="0">
                <a:ln>
                  <a:noFill/>
                </a:ln>
                <a:solidFill>
                  <a:schemeClr val="accent1">
                    <a:lumMod val="50000"/>
                  </a:schemeClr>
                </a:solidFill>
                <a:effectLst/>
                <a:uLnTx/>
                <a:uFillTx/>
                <a:latin typeface="+mn-lt"/>
                <a:ea typeface="+mn-ea"/>
                <a:cs typeface="+mn-cs"/>
              </a:rPr>
              <a:t>Запрос на ТИ подается:</a:t>
            </a:r>
          </a:p>
          <a:p>
            <a:pPr marL="285750" marR="0" lvl="0" indent="-28575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ü"/>
              <a:tabLst/>
              <a:defRPr/>
            </a:pPr>
            <a:r>
              <a:rPr kumimoji="0" lang="ru-RU" b="0" i="0" u="none" strike="noStrike" kern="1200" cap="none" spc="0" normalizeH="0" baseline="0" noProof="0" dirty="0" smtClean="0">
                <a:ln>
                  <a:noFill/>
                </a:ln>
                <a:solidFill>
                  <a:schemeClr val="accent1">
                    <a:lumMod val="50000"/>
                  </a:schemeClr>
                </a:solidFill>
                <a:effectLst/>
                <a:uLnTx/>
                <a:uFillTx/>
                <a:latin typeface="+mn-lt"/>
                <a:ea typeface="+mn-ea"/>
                <a:cs typeface="+mn-cs"/>
              </a:rPr>
              <a:t>за 30 дней до начала соревнований</a:t>
            </a:r>
          </a:p>
          <a:p>
            <a:pPr marL="285750" marR="0" lvl="0" indent="-28575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ü"/>
              <a:tabLst/>
              <a:defRPr/>
            </a:pPr>
            <a:r>
              <a:rPr kumimoji="0" lang="ru-RU" b="0" i="0" u="none" strike="noStrike" kern="1200" cap="none" spc="0" normalizeH="0" baseline="0" noProof="0" dirty="0" smtClean="0">
                <a:ln>
                  <a:noFill/>
                </a:ln>
                <a:solidFill>
                  <a:schemeClr val="accent1">
                    <a:lumMod val="50000"/>
                  </a:schemeClr>
                </a:solidFill>
                <a:effectLst/>
                <a:uLnTx/>
                <a:uFillTx/>
                <a:latin typeface="+mn-lt"/>
                <a:ea typeface="+mn-ea"/>
                <a:cs typeface="+mn-cs"/>
              </a:rPr>
              <a:t>в возможно короткие сроки для </a:t>
            </a:r>
            <a:r>
              <a:rPr kumimoji="0" lang="ru-RU" b="0" i="0" u="none" strike="noStrike" kern="1200" cap="none" spc="0" normalizeH="0" baseline="0" noProof="0" dirty="0" err="1" smtClean="0">
                <a:ln>
                  <a:noFill/>
                </a:ln>
                <a:solidFill>
                  <a:schemeClr val="accent1">
                    <a:lumMod val="50000"/>
                  </a:schemeClr>
                </a:solidFill>
                <a:effectLst/>
                <a:uLnTx/>
                <a:uFillTx/>
                <a:latin typeface="+mn-lt"/>
                <a:ea typeface="+mn-ea"/>
                <a:cs typeface="+mn-cs"/>
              </a:rPr>
              <a:t>внесоревновательного</a:t>
            </a:r>
            <a:r>
              <a:rPr kumimoji="0" lang="ru-RU" b="0"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ru-RU" b="0" i="0" u="none" strike="noStrike" kern="1200" cap="none" spc="0" normalizeH="0" baseline="0" noProof="0" dirty="0" smtClean="0">
                <a:ln>
                  <a:noFill/>
                </a:ln>
                <a:solidFill>
                  <a:schemeClr val="tx2"/>
                </a:solidFill>
                <a:effectLst/>
                <a:uLnTx/>
                <a:uFillTx/>
                <a:latin typeface="+mn-lt"/>
                <a:ea typeface="+mn-ea"/>
                <a:cs typeface="+mn-cs"/>
              </a:rPr>
              <a:t>периода</a:t>
            </a:r>
            <a:endParaRPr kumimoji="0" lang="ru-RU" b="0" i="0" u="none" strike="noStrike" kern="1200" cap="none" spc="0" normalizeH="0" baseline="0" noProof="0" dirty="0">
              <a:ln>
                <a:noFill/>
              </a:ln>
              <a:solidFill>
                <a:schemeClr val="tx2"/>
              </a:solidFill>
              <a:effectLst/>
              <a:uLnTx/>
              <a:uFillTx/>
              <a:latin typeface="+mn-lt"/>
              <a:ea typeface="+mn-ea"/>
              <a:cs typeface="+mn-cs"/>
            </a:endParaRPr>
          </a:p>
        </p:txBody>
      </p:sp>
      <p:sp>
        <p:nvSpPr>
          <p:cNvPr id="8" name="Прямоугольник 7"/>
          <p:cNvSpPr/>
          <p:nvPr/>
        </p:nvSpPr>
        <p:spPr>
          <a:xfrm>
            <a:off x="746756" y="2795550"/>
            <a:ext cx="4572000" cy="3693319"/>
          </a:xfrm>
          <a:prstGeom prst="rect">
            <a:avLst/>
          </a:prstGeom>
        </p:spPr>
        <p:txBody>
          <a:bodyPr>
            <a:spAutoFit/>
          </a:bodyPr>
          <a:lstStyle/>
          <a:p>
            <a:r>
              <a:rPr lang="ru-RU" b="1" dirty="0" smtClean="0">
                <a:solidFill>
                  <a:schemeClr val="accent1">
                    <a:lumMod val="50000"/>
                  </a:schemeClr>
                </a:solidFill>
              </a:rPr>
              <a:t>В Запросе на ТИ указывают:</a:t>
            </a:r>
          </a:p>
          <a:p>
            <a:pPr marL="285750" indent="-285750">
              <a:buFont typeface="Wingdings" pitchFamily="2" charset="2"/>
              <a:buChar char="ü"/>
            </a:pPr>
            <a:r>
              <a:rPr lang="ru-RU" dirty="0" smtClean="0">
                <a:solidFill>
                  <a:schemeClr val="accent1">
                    <a:lumMod val="50000"/>
                  </a:schemeClr>
                </a:solidFill>
              </a:rPr>
              <a:t>информацию о спортсмене (ФИО, контактные данные, вид спорта, уровень спортсмена и т.д.);</a:t>
            </a:r>
          </a:p>
          <a:p>
            <a:pPr marL="285750" indent="-285750">
              <a:buFont typeface="Wingdings" pitchFamily="2" charset="2"/>
              <a:buChar char="ü"/>
            </a:pPr>
            <a:r>
              <a:rPr lang="ru-RU" dirty="0" smtClean="0">
                <a:solidFill>
                  <a:schemeClr val="accent1">
                    <a:lumMod val="50000"/>
                  </a:schemeClr>
                </a:solidFill>
              </a:rPr>
              <a:t>медицинскую информацию (диагноз и обоснование использования запрещенных субстанций или методов);</a:t>
            </a:r>
          </a:p>
          <a:p>
            <a:pPr marL="285750" indent="-285750">
              <a:buFont typeface="Wingdings" pitchFamily="2" charset="2"/>
              <a:buChar char="ü"/>
            </a:pPr>
            <a:r>
              <a:rPr lang="ru-RU" dirty="0" smtClean="0">
                <a:solidFill>
                  <a:schemeClr val="accent1">
                    <a:lumMod val="50000"/>
                  </a:schemeClr>
                </a:solidFill>
              </a:rPr>
              <a:t>медицинские подробности </a:t>
            </a:r>
            <a:r>
              <a:rPr lang="ru-RU" dirty="0" smtClean="0">
                <a:solidFill>
                  <a:schemeClr val="accent1">
                    <a:lumMod val="50000"/>
                  </a:schemeClr>
                </a:solidFill>
              </a:rPr>
              <a:t>(международное непатентованное </a:t>
            </a:r>
            <a:r>
              <a:rPr lang="ru-RU" dirty="0" err="1" smtClean="0">
                <a:solidFill>
                  <a:schemeClr val="accent1">
                    <a:lumMod val="50000"/>
                  </a:schemeClr>
                </a:solidFill>
              </a:rPr>
              <a:t>наименовние</a:t>
            </a:r>
            <a:r>
              <a:rPr lang="ru-RU" dirty="0" smtClean="0">
                <a:solidFill>
                  <a:schemeClr val="accent1">
                    <a:lumMod val="50000"/>
                  </a:schemeClr>
                </a:solidFill>
              </a:rPr>
              <a:t> </a:t>
            </a:r>
            <a:r>
              <a:rPr lang="ru-RU" dirty="0" smtClean="0">
                <a:solidFill>
                  <a:schemeClr val="accent1">
                    <a:lumMod val="50000"/>
                  </a:schemeClr>
                </a:solidFill>
              </a:rPr>
              <a:t>субстанции, дозировка, способ и частота приема, результаты лабораторных исследований, снимки, и т.д.).</a:t>
            </a:r>
            <a:endParaRPr lang="ru-RU" dirty="0">
              <a:solidFill>
                <a:schemeClr val="accent1">
                  <a:lumMod val="50000"/>
                </a:schemeClr>
              </a:solidFill>
            </a:endParaRPr>
          </a:p>
        </p:txBody>
      </p:sp>
      <p:sp>
        <p:nvSpPr>
          <p:cNvPr id="9" name="TextBox 8"/>
          <p:cNvSpPr txBox="1"/>
          <p:nvPr/>
        </p:nvSpPr>
        <p:spPr>
          <a:xfrm>
            <a:off x="4932040" y="1872220"/>
            <a:ext cx="4104456" cy="923330"/>
          </a:xfrm>
          <a:prstGeom prst="rect">
            <a:avLst/>
          </a:prstGeom>
          <a:noFill/>
        </p:spPr>
        <p:txBody>
          <a:bodyPr wrap="square" rtlCol="0">
            <a:spAutoFit/>
          </a:bodyPr>
          <a:lstStyle/>
          <a:p>
            <a:r>
              <a:rPr lang="ru-RU" b="1" dirty="0" smtClean="0">
                <a:solidFill>
                  <a:schemeClr val="accent1">
                    <a:lumMod val="50000"/>
                  </a:schemeClr>
                </a:solidFill>
              </a:rPr>
              <a:t>К Запросу необходимо приложить:</a:t>
            </a:r>
          </a:p>
          <a:p>
            <a:pPr marL="285750" indent="-285750">
              <a:buFont typeface="Wingdings" pitchFamily="2" charset="2"/>
              <a:buChar char="ü"/>
            </a:pPr>
            <a:r>
              <a:rPr lang="ru-RU" dirty="0" smtClean="0">
                <a:solidFill>
                  <a:schemeClr val="accent1">
                    <a:lumMod val="50000"/>
                  </a:schemeClr>
                </a:solidFill>
              </a:rPr>
              <a:t>предыдущие запросы, если </a:t>
            </a:r>
          </a:p>
          <a:p>
            <a:r>
              <a:rPr lang="ru-RU" dirty="0" smtClean="0">
                <a:solidFill>
                  <a:schemeClr val="accent1">
                    <a:lumMod val="50000"/>
                  </a:schemeClr>
                </a:solidFill>
              </a:rPr>
              <a:t> такие имелись.</a:t>
            </a:r>
            <a:endParaRPr lang="ru-RU" dirty="0">
              <a:solidFill>
                <a:schemeClr val="accent1">
                  <a:lumMod val="50000"/>
                </a:schemeClr>
              </a:solidFill>
            </a:endParaRPr>
          </a:p>
        </p:txBody>
      </p:sp>
      <p:sp>
        <p:nvSpPr>
          <p:cNvPr id="10" name="Прямоугольник 9"/>
          <p:cNvSpPr/>
          <p:nvPr/>
        </p:nvSpPr>
        <p:spPr>
          <a:xfrm>
            <a:off x="5736612" y="3487785"/>
            <a:ext cx="2702474" cy="1200329"/>
          </a:xfrm>
          <a:prstGeom prst="rect">
            <a:avLst/>
          </a:prstGeom>
        </p:spPr>
        <p:txBody>
          <a:bodyPr wrap="square">
            <a:spAutoFit/>
          </a:bodyPr>
          <a:lstStyle/>
          <a:p>
            <a:pPr algn="ctr"/>
            <a:r>
              <a:rPr lang="ru-RU" dirty="0" smtClean="0">
                <a:solidFill>
                  <a:srgbClr val="FF0000"/>
                </a:solidFill>
              </a:rPr>
              <a:t>Спортсмен должен сохранять копии всех документов по Запросу на ТИ!</a:t>
            </a:r>
          </a:p>
        </p:txBody>
      </p:sp>
      <p:sp>
        <p:nvSpPr>
          <p:cNvPr id="11" name="Прямоугольник 10"/>
          <p:cNvSpPr/>
          <p:nvPr/>
        </p:nvSpPr>
        <p:spPr>
          <a:xfrm>
            <a:off x="5736612" y="4688114"/>
            <a:ext cx="2722399" cy="923330"/>
          </a:xfrm>
          <a:prstGeom prst="rect">
            <a:avLst/>
          </a:prstGeom>
        </p:spPr>
        <p:txBody>
          <a:bodyPr wrap="square">
            <a:spAutoFit/>
          </a:bodyPr>
          <a:lstStyle/>
          <a:p>
            <a:pPr algn="ctr"/>
            <a:r>
              <a:rPr lang="ru-RU" dirty="0" smtClean="0">
                <a:solidFill>
                  <a:srgbClr val="FF0000"/>
                </a:solidFill>
              </a:rPr>
              <a:t>Все расходы, связанные с подачей Запроса на ТИ несет спортсмен!</a:t>
            </a:r>
            <a:endParaRPr lang="ru-RU" dirty="0">
              <a:solidFill>
                <a:srgbClr val="FF0000"/>
              </a:solidFill>
            </a:endParaRPr>
          </a:p>
        </p:txBody>
      </p:sp>
    </p:spTree>
    <p:extLst>
      <p:ext uri="{BB962C8B-B14F-4D97-AF65-F5344CB8AC3E}">
        <p14:creationId xmlns:p14="http://schemas.microsoft.com/office/powerpoint/2010/main" val="963643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Документы в поддержку ТИ</a:t>
            </a:r>
            <a:endParaRPr lang="ru-RU" sz="2800" b="1" dirty="0">
              <a:solidFill>
                <a:srgbClr val="002060"/>
              </a:solidFill>
            </a:endParaRPr>
          </a:p>
        </p:txBody>
      </p:sp>
      <p:sp>
        <p:nvSpPr>
          <p:cNvPr id="3" name="TextBox 2"/>
          <p:cNvSpPr txBox="1"/>
          <p:nvPr/>
        </p:nvSpPr>
        <p:spPr>
          <a:xfrm>
            <a:off x="609600" y="1556084"/>
            <a:ext cx="8268975" cy="4524315"/>
          </a:xfrm>
          <a:prstGeom prst="rect">
            <a:avLst/>
          </a:prstGeom>
          <a:noFill/>
        </p:spPr>
        <p:txBody>
          <a:bodyPr wrap="square" rtlCol="0">
            <a:spAutoFit/>
          </a:bodyPr>
          <a:lstStyle/>
          <a:p>
            <a:pPr algn="ctr">
              <a:spcBef>
                <a:spcPct val="0"/>
              </a:spcBef>
              <a:tabLst>
                <a:tab pos="365125" algn="l"/>
              </a:tabLst>
              <a:defRPr/>
            </a:pPr>
            <a:endParaRPr lang="ru-RU" dirty="0" smtClean="0">
              <a:solidFill>
                <a:schemeClr val="tx2">
                  <a:lumMod val="75000"/>
                </a:schemeClr>
              </a:solidFill>
              <a:cs typeface="Times New Roman" pitchFamily="18" charset="0"/>
            </a:endParaRPr>
          </a:p>
          <a:p>
            <a:pPr algn="ctr">
              <a:spcBef>
                <a:spcPct val="0"/>
              </a:spcBef>
              <a:tabLst>
                <a:tab pos="365125" algn="l"/>
              </a:tabLst>
              <a:defRPr/>
            </a:pPr>
            <a:r>
              <a:rPr lang="ru-RU" dirty="0" smtClean="0">
                <a:solidFill>
                  <a:schemeClr val="tx2">
                    <a:lumMod val="75000"/>
                  </a:schemeClr>
                </a:solidFill>
              </a:rPr>
              <a:t>ЗАПРОС НА</a:t>
            </a:r>
            <a:r>
              <a:rPr lang="ru-RU" b="1" dirty="0" smtClean="0">
                <a:solidFill>
                  <a:schemeClr val="tx2">
                    <a:lumMod val="75000"/>
                  </a:schemeClr>
                </a:solidFill>
              </a:rPr>
              <a:t> ТИ </a:t>
            </a:r>
            <a:r>
              <a:rPr lang="ru-RU" dirty="0" smtClean="0">
                <a:solidFill>
                  <a:schemeClr val="tx2">
                    <a:lumMod val="75000"/>
                  </a:schemeClr>
                </a:solidFill>
              </a:rPr>
              <a:t>ДОЛЖЕН СОПРОВОЖДАТЬСЯ ПОДРОБНОЙ ВЫПИСКОЙ ИЗ МЕДИЦИНСКОЙ КАРТЫ ИЛИ ИСТОРИИ БОЛЕЗНИ, ВКЛЮЧАЯ ДАННЫЕ ЛАБОРАТОРНЫХ И ИНСТРУМЕНТАЛЬНЫХ МЕТОДОВ ОБСЛЕДОВАНИЯ, ПОДТВЕРЖДАЮЩИЕ НЕОБХОДИМОСТЬ ПРИМЕНЕНИЯ ЗАПРЕЩЕННЫХ СРЕДСТВ ИЛИ МЕТОДОВ (НАПРИМЕР: РЕНТГЕНОГРАММЫ, КАРДИОГРАММЫ, РЕЗУЛЬТАТЫ АНАЛИЗОВ КРОВИ, МОЧИ, ДАННЫЕ СПИРОМЕТРИИ И ДР.).</a:t>
            </a:r>
          </a:p>
          <a:p>
            <a:pPr algn="ctr">
              <a:spcBef>
                <a:spcPct val="0"/>
              </a:spcBef>
              <a:tabLst>
                <a:tab pos="365125" algn="l"/>
              </a:tabLst>
              <a:defRPr/>
            </a:pPr>
            <a:r>
              <a:rPr lang="ru-RU" b="1" i="1" dirty="0" smtClean="0">
                <a:solidFill>
                  <a:schemeClr val="tx2">
                    <a:lumMod val="75000"/>
                  </a:schemeClr>
                </a:solidFill>
                <a:cs typeface="Arial" charset="0"/>
              </a:rPr>
              <a:t>НАПРИМЕР, ПРИ ДИАГНОЗЕ БРОНХИАЛЬНАЯ АСТМА ДОЛЖНЫ БЫТЬ ПРЕДОСТАВЛЕНЫ СЛЕДУЮЩИЕ ДОКУМЕНТЫ:</a:t>
            </a:r>
          </a:p>
          <a:p>
            <a:pPr lvl="0" algn="just"/>
            <a:r>
              <a:rPr lang="ru-RU" dirty="0" smtClean="0">
                <a:solidFill>
                  <a:schemeClr val="tx2">
                    <a:lumMod val="75000"/>
                  </a:schemeClr>
                </a:solidFill>
              </a:rPr>
              <a:t>полная история болезни;</a:t>
            </a:r>
          </a:p>
          <a:p>
            <a:pPr algn="just"/>
            <a:r>
              <a:rPr lang="ru-RU" dirty="0" smtClean="0">
                <a:solidFill>
                  <a:schemeClr val="tx2">
                    <a:lumMod val="75000"/>
                  </a:schemeClr>
                </a:solidFill>
              </a:rPr>
              <a:t> данные о клиническом обследовании с особым акцентом на дыхательную систему;</a:t>
            </a:r>
          </a:p>
          <a:p>
            <a:pPr algn="just"/>
            <a:r>
              <a:rPr lang="ru-RU" dirty="0" smtClean="0">
                <a:solidFill>
                  <a:schemeClr val="tx2">
                    <a:lumMod val="75000"/>
                  </a:schemeClr>
                </a:solidFill>
              </a:rPr>
              <a:t> данные о спирометрии (в т.ч. после ингаляции бета-2 агониста короткого действия);</a:t>
            </a:r>
          </a:p>
          <a:p>
            <a:pPr algn="just"/>
            <a:r>
              <a:rPr lang="ru-RU" dirty="0" smtClean="0">
                <a:solidFill>
                  <a:schemeClr val="tx2">
                    <a:lumMod val="75000"/>
                  </a:schemeClr>
                </a:solidFill>
              </a:rPr>
              <a:t> точное имя, специальность и контактные данные врача, проводившего обследование.</a:t>
            </a:r>
            <a:endParaRPr lang="ru-RU" dirty="0">
              <a:solidFill>
                <a:schemeClr val="tx2">
                  <a:lumMod val="75000"/>
                </a:schemeClr>
              </a:solidFill>
            </a:endParaRPr>
          </a:p>
        </p:txBody>
      </p:sp>
    </p:spTree>
    <p:extLst>
      <p:ext uri="{BB962C8B-B14F-4D97-AF65-F5344CB8AC3E}">
        <p14:creationId xmlns:p14="http://schemas.microsoft.com/office/powerpoint/2010/main" val="3312828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6756" y="260412"/>
            <a:ext cx="8169799" cy="937891"/>
          </a:xfrm>
          <a:prstGeom prst="rect">
            <a:avLst/>
          </a:prstGeom>
          <a:noFill/>
        </p:spPr>
        <p:txBody>
          <a:bodyPr wrap="square" lIns="75381" tIns="37690" rIns="75381" bIns="37690" rtlCol="0">
            <a:spAutoFit/>
          </a:bodyPr>
          <a:lstStyle/>
          <a:p>
            <a:pPr algn="r"/>
            <a:r>
              <a:rPr lang="ru-RU" sz="2800" b="1" dirty="0" smtClean="0">
                <a:solidFill>
                  <a:srgbClr val="002060"/>
                </a:solidFill>
              </a:rPr>
              <a:t>Разрешение на терапевтическое использование (ТИ)</a:t>
            </a:r>
            <a:endParaRPr lang="ru-RU" sz="2800" b="1" dirty="0">
              <a:solidFill>
                <a:srgbClr val="002060"/>
              </a:solidFill>
            </a:endParaRPr>
          </a:p>
        </p:txBody>
      </p:sp>
      <p:graphicFrame>
        <p:nvGraphicFramePr>
          <p:cNvPr id="9" name="Схема 8"/>
          <p:cNvGraphicFramePr/>
          <p:nvPr>
            <p:extLst>
              <p:ext uri="{D42A27DB-BD31-4B8C-83A1-F6EECF244321}">
                <p14:modId xmlns:p14="http://schemas.microsoft.com/office/powerpoint/2010/main" val="2095355975"/>
              </p:ext>
            </p:extLst>
          </p:nvPr>
        </p:nvGraphicFramePr>
        <p:xfrm>
          <a:off x="176463" y="1167530"/>
          <a:ext cx="4940969" cy="2573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p:cNvGraphicFramePr/>
          <p:nvPr>
            <p:extLst>
              <p:ext uri="{D42A27DB-BD31-4B8C-83A1-F6EECF244321}">
                <p14:modId xmlns:p14="http://schemas.microsoft.com/office/powerpoint/2010/main" val="1064520831"/>
              </p:ext>
            </p:extLst>
          </p:nvPr>
        </p:nvGraphicFramePr>
        <p:xfrm>
          <a:off x="4526280" y="2593364"/>
          <a:ext cx="4617720" cy="2710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Схема 10"/>
          <p:cNvGraphicFramePr/>
          <p:nvPr>
            <p:extLst>
              <p:ext uri="{D42A27DB-BD31-4B8C-83A1-F6EECF244321}">
                <p14:modId xmlns:p14="http://schemas.microsoft.com/office/powerpoint/2010/main" val="305751914"/>
              </p:ext>
            </p:extLst>
          </p:nvPr>
        </p:nvGraphicFramePr>
        <p:xfrm>
          <a:off x="176463" y="4251158"/>
          <a:ext cx="5066098" cy="25055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061516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Международный стандарт по ТИ 2021</a:t>
            </a:r>
            <a:endParaRPr lang="ru-RU" sz="2800" b="1" dirty="0">
              <a:solidFill>
                <a:srgbClr val="002060"/>
              </a:solidFill>
            </a:endParaRPr>
          </a:p>
        </p:txBody>
      </p:sp>
      <p:sp>
        <p:nvSpPr>
          <p:cNvPr id="3" name="TextBox 2"/>
          <p:cNvSpPr txBox="1"/>
          <p:nvPr/>
        </p:nvSpPr>
        <p:spPr>
          <a:xfrm>
            <a:off x="609600" y="1556084"/>
            <a:ext cx="8268975" cy="4801314"/>
          </a:xfrm>
          <a:prstGeom prst="rect">
            <a:avLst/>
          </a:prstGeom>
          <a:noFill/>
        </p:spPr>
        <p:txBody>
          <a:bodyPr wrap="square" rtlCol="0">
            <a:spAutoFit/>
          </a:bodyPr>
          <a:lstStyle/>
          <a:p>
            <a:pPr algn="ctr">
              <a:spcBef>
                <a:spcPct val="0"/>
              </a:spcBef>
              <a:tabLst>
                <a:tab pos="365125" algn="l"/>
              </a:tabLst>
              <a:defRPr/>
            </a:pPr>
            <a:r>
              <a:rPr lang="ru-RU" b="1" dirty="0">
                <a:solidFill>
                  <a:schemeClr val="tx2">
                    <a:lumMod val="75000"/>
                  </a:schemeClr>
                </a:solidFill>
                <a:cs typeface="Times New Roman" pitchFamily="18" charset="0"/>
              </a:rPr>
              <a:t>Дополнение к положениям о ретроактивных запросах на ТИ </a:t>
            </a:r>
            <a:endParaRPr lang="ru-RU" b="1" dirty="0" smtClean="0">
              <a:solidFill>
                <a:schemeClr val="tx2">
                  <a:lumMod val="75000"/>
                </a:schemeClr>
              </a:solidFill>
              <a:cs typeface="Times New Roman" pitchFamily="18" charset="0"/>
            </a:endParaRPr>
          </a:p>
          <a:p>
            <a:pPr algn="ctr">
              <a:spcBef>
                <a:spcPct val="0"/>
              </a:spcBef>
              <a:tabLst>
                <a:tab pos="365125" algn="l"/>
              </a:tabLst>
              <a:defRPr/>
            </a:pPr>
            <a:endParaRPr lang="ru-RU" b="1" dirty="0" smtClean="0">
              <a:solidFill>
                <a:schemeClr val="tx2">
                  <a:lumMod val="75000"/>
                </a:schemeClr>
              </a:solidFill>
              <a:cs typeface="Times New Roman" pitchFamily="18" charset="0"/>
            </a:endParaRPr>
          </a:p>
          <a:p>
            <a:pPr algn="ctr">
              <a:spcBef>
                <a:spcPct val="0"/>
              </a:spcBef>
              <a:tabLst>
                <a:tab pos="365125" algn="l"/>
              </a:tabLst>
              <a:defRPr/>
            </a:pPr>
            <a:r>
              <a:rPr lang="ru-RU" dirty="0" smtClean="0">
                <a:solidFill>
                  <a:schemeClr val="tx2">
                    <a:lumMod val="75000"/>
                  </a:schemeClr>
                </a:solidFill>
                <a:cs typeface="Times New Roman" pitchFamily="18" charset="0"/>
              </a:rPr>
              <a:t>Спортсмен </a:t>
            </a:r>
            <a:r>
              <a:rPr lang="ru-RU" dirty="0">
                <a:solidFill>
                  <a:schemeClr val="tx2">
                    <a:lumMod val="75000"/>
                  </a:schemeClr>
                </a:solidFill>
                <a:cs typeface="Times New Roman" pitchFamily="18" charset="0"/>
              </a:rPr>
              <a:t>может подать ретроактивный запрос на ТИ если он использовал во </a:t>
            </a:r>
            <a:r>
              <a:rPr lang="ru-RU" dirty="0" err="1">
                <a:solidFill>
                  <a:schemeClr val="tx2">
                    <a:lumMod val="75000"/>
                  </a:schemeClr>
                </a:solidFill>
                <a:cs typeface="Times New Roman" pitchFamily="18" charset="0"/>
              </a:rPr>
              <a:t>внесоревновательный</a:t>
            </a:r>
            <a:r>
              <a:rPr lang="ru-RU" dirty="0">
                <a:solidFill>
                  <a:schemeClr val="tx2">
                    <a:lumMod val="75000"/>
                  </a:schemeClr>
                </a:solidFill>
                <a:cs typeface="Times New Roman" pitchFamily="18" charset="0"/>
              </a:rPr>
              <a:t> период, по терапевтическим причинам, запрещенную </a:t>
            </a:r>
            <a:r>
              <a:rPr lang="ru-RU" dirty="0" smtClean="0">
                <a:solidFill>
                  <a:schemeClr val="tx2">
                    <a:lumMod val="75000"/>
                  </a:schemeClr>
                </a:solidFill>
                <a:cs typeface="Times New Roman" pitchFamily="18" charset="0"/>
              </a:rPr>
              <a:t>субстанцию, которая запрещена только в соревновательный период.</a:t>
            </a:r>
          </a:p>
          <a:p>
            <a:pPr algn="ctr">
              <a:spcBef>
                <a:spcPct val="0"/>
              </a:spcBef>
              <a:tabLst>
                <a:tab pos="365125" algn="l"/>
              </a:tabLst>
              <a:defRPr/>
            </a:pPr>
            <a:endParaRPr lang="ru-RU" dirty="0">
              <a:solidFill>
                <a:schemeClr val="tx2">
                  <a:lumMod val="75000"/>
                </a:schemeClr>
              </a:solidFill>
              <a:cs typeface="Times New Roman" pitchFamily="18" charset="0"/>
            </a:endParaRPr>
          </a:p>
          <a:p>
            <a:pPr algn="ctr">
              <a:spcBef>
                <a:spcPct val="0"/>
              </a:spcBef>
              <a:tabLst>
                <a:tab pos="365125" algn="l"/>
              </a:tabLst>
              <a:defRPr/>
            </a:pPr>
            <a:r>
              <a:rPr lang="ru-RU" b="1" dirty="0">
                <a:solidFill>
                  <a:schemeClr val="tx2">
                    <a:lumMod val="75000"/>
                  </a:schemeClr>
                </a:solidFill>
                <a:cs typeface="Times New Roman" pitchFamily="18" charset="0"/>
              </a:rPr>
              <a:t>Пояснение к критерию получения разрешения на ТИ (отсутствие разумной терапевтической альтернативы)</a:t>
            </a:r>
          </a:p>
          <a:p>
            <a:pPr algn="ctr">
              <a:spcBef>
                <a:spcPct val="0"/>
              </a:spcBef>
              <a:tabLst>
                <a:tab pos="365125" algn="l"/>
              </a:tabLst>
              <a:defRPr/>
            </a:pPr>
            <a:r>
              <a:rPr lang="ru-RU" dirty="0">
                <a:solidFill>
                  <a:schemeClr val="tx2">
                    <a:lumMod val="75000"/>
                  </a:schemeClr>
                </a:solidFill>
                <a:cs typeface="Times New Roman" pitchFamily="18" charset="0"/>
              </a:rPr>
              <a:t>Врач должен объяснить, почему выбранное лечение было наиболее подходящим, например, на основе опыта, профилей побочных эффектов или других медицинских обоснований, включая, где это применимо, географически конкретную медицинскую практику. Кроме того, не всегда необходимо пробовать и терпеть неудачу альтернативы перед использованием запрещенной субстанции или запрещенного метода. </a:t>
            </a:r>
            <a:r>
              <a:rPr lang="ru-RU" dirty="0">
                <a:solidFill>
                  <a:srgbClr val="FF0000"/>
                </a:solidFill>
                <a:cs typeface="Times New Roman" pitchFamily="18" charset="0"/>
              </a:rPr>
              <a:t>Оценка разумных терапевтических альтернатив может также включать оценку того, может ли спортсмен получить лечение, основываясь на своем </a:t>
            </a:r>
            <a:r>
              <a:rPr lang="ru-RU" dirty="0" smtClean="0">
                <a:solidFill>
                  <a:srgbClr val="FF0000"/>
                </a:solidFill>
                <a:cs typeface="Times New Roman" pitchFamily="18" charset="0"/>
              </a:rPr>
              <a:t>географическом местоположении или финансовом положении, к имеющимся альтернативам</a:t>
            </a:r>
            <a:r>
              <a:rPr lang="ru-RU" dirty="0">
                <a:solidFill>
                  <a:srgbClr val="FF0000"/>
                </a:solidFill>
                <a:cs typeface="Times New Roman" pitchFamily="18" charset="0"/>
              </a:rPr>
              <a:t>.</a:t>
            </a:r>
            <a:endParaRPr lang="ru-RU" dirty="0" smtClean="0">
              <a:solidFill>
                <a:srgbClr val="FF0000"/>
              </a:solidFill>
              <a:cs typeface="Times New Roman" pitchFamily="18" charset="0"/>
            </a:endParaRPr>
          </a:p>
        </p:txBody>
      </p:sp>
    </p:spTree>
    <p:extLst>
      <p:ext uri="{BB962C8B-B14F-4D97-AF65-F5344CB8AC3E}">
        <p14:creationId xmlns:p14="http://schemas.microsoft.com/office/powerpoint/2010/main" val="32438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43808" y="260648"/>
            <a:ext cx="5832648" cy="604656"/>
          </a:xfrm>
        </p:spPr>
        <p:txBody>
          <a:bodyPr/>
          <a:lstStyle/>
          <a:p>
            <a:pPr algn="r"/>
            <a:r>
              <a:rPr lang="ru-RU" sz="2800" b="1" dirty="0" smtClean="0">
                <a:solidFill>
                  <a:srgbClr val="002060"/>
                </a:solidFill>
              </a:rPr>
              <a:t>Изменение Списка</a:t>
            </a:r>
            <a:endParaRPr lang="ru-RU" sz="2800" b="1" dirty="0">
              <a:solidFill>
                <a:srgbClr val="002060"/>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8970186"/>
              </p:ext>
            </p:extLst>
          </p:nvPr>
        </p:nvGraphicFramePr>
        <p:xfrm>
          <a:off x="458979" y="1390581"/>
          <a:ext cx="7674369" cy="512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nada.by/img/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80312" y="6309320"/>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83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Международный стандарт по ТИ 2021</a:t>
            </a:r>
            <a:endParaRPr lang="ru-RU" sz="2800" b="1" dirty="0">
              <a:solidFill>
                <a:srgbClr val="002060"/>
              </a:solidFill>
            </a:endParaRPr>
          </a:p>
        </p:txBody>
      </p:sp>
      <p:sp>
        <p:nvSpPr>
          <p:cNvPr id="3" name="TextBox 2"/>
          <p:cNvSpPr txBox="1"/>
          <p:nvPr/>
        </p:nvSpPr>
        <p:spPr>
          <a:xfrm>
            <a:off x="609600" y="1556084"/>
            <a:ext cx="8268975" cy="3693319"/>
          </a:xfrm>
          <a:prstGeom prst="rect">
            <a:avLst/>
          </a:prstGeom>
          <a:noFill/>
        </p:spPr>
        <p:txBody>
          <a:bodyPr wrap="square" rtlCol="0">
            <a:spAutoFit/>
          </a:bodyPr>
          <a:lstStyle/>
          <a:p>
            <a:pPr algn="ctr">
              <a:spcBef>
                <a:spcPct val="0"/>
              </a:spcBef>
              <a:tabLst>
                <a:tab pos="365125" algn="l"/>
              </a:tabLst>
              <a:defRPr/>
            </a:pPr>
            <a:r>
              <a:rPr lang="ru-RU" b="1" dirty="0">
                <a:solidFill>
                  <a:schemeClr val="tx2">
                    <a:lumMod val="75000"/>
                  </a:schemeClr>
                </a:solidFill>
                <a:cs typeface="Times New Roman" pitchFamily="18" charset="0"/>
              </a:rPr>
              <a:t>Добавлено пояснение по поводу возможных колебаний в дозировках лекарственных </a:t>
            </a:r>
            <a:r>
              <a:rPr lang="ru-RU" b="1" dirty="0" smtClean="0">
                <a:solidFill>
                  <a:schemeClr val="tx2">
                    <a:lumMod val="75000"/>
                  </a:schemeClr>
                </a:solidFill>
                <a:cs typeface="Times New Roman" pitchFamily="18" charset="0"/>
              </a:rPr>
              <a:t>средств</a:t>
            </a:r>
          </a:p>
          <a:p>
            <a:pPr algn="ctr">
              <a:spcBef>
                <a:spcPct val="0"/>
              </a:spcBef>
              <a:tabLst>
                <a:tab pos="365125" algn="l"/>
              </a:tabLst>
              <a:defRPr/>
            </a:pPr>
            <a:endParaRPr lang="ru-RU" b="1" dirty="0">
              <a:solidFill>
                <a:schemeClr val="tx2">
                  <a:lumMod val="75000"/>
                </a:schemeClr>
              </a:solidFill>
              <a:cs typeface="Times New Roman" pitchFamily="18" charset="0"/>
            </a:endParaRPr>
          </a:p>
          <a:p>
            <a:pPr algn="ctr">
              <a:spcBef>
                <a:spcPct val="0"/>
              </a:spcBef>
              <a:tabLst>
                <a:tab pos="365125" algn="l"/>
              </a:tabLst>
              <a:defRPr/>
            </a:pPr>
            <a:r>
              <a:rPr lang="ru-RU" dirty="0">
                <a:solidFill>
                  <a:schemeClr val="tx2">
                    <a:lumMod val="75000"/>
                  </a:schemeClr>
                </a:solidFill>
                <a:cs typeface="Times New Roman" pitchFamily="18" charset="0"/>
              </a:rPr>
              <a:t>Потенциальные колебания дозировки должны учитываться в ТИ. Однако в случае изменений, которые не учитываются в ТИ, спортсмен должен связаться с соответствующей антидопинговой организацией, чтобы определить, требуется ли </a:t>
            </a:r>
            <a:r>
              <a:rPr lang="ru-RU" dirty="0" smtClean="0">
                <a:solidFill>
                  <a:schemeClr val="tx2">
                    <a:lumMod val="75000"/>
                  </a:schemeClr>
                </a:solidFill>
                <a:cs typeface="Times New Roman" pitchFamily="18" charset="0"/>
              </a:rPr>
              <a:t>новое разрешение на ТИ.</a:t>
            </a:r>
          </a:p>
          <a:p>
            <a:pPr algn="ctr">
              <a:spcBef>
                <a:spcPct val="0"/>
              </a:spcBef>
              <a:tabLst>
                <a:tab pos="365125" algn="l"/>
              </a:tabLst>
              <a:defRPr/>
            </a:pPr>
            <a:endParaRPr lang="ru-RU" dirty="0">
              <a:solidFill>
                <a:schemeClr val="tx2">
                  <a:lumMod val="75000"/>
                </a:schemeClr>
              </a:solidFill>
              <a:cs typeface="Times New Roman" pitchFamily="18" charset="0"/>
            </a:endParaRPr>
          </a:p>
          <a:p>
            <a:pPr algn="ctr">
              <a:spcBef>
                <a:spcPct val="0"/>
              </a:spcBef>
              <a:tabLst>
                <a:tab pos="365125" algn="l"/>
              </a:tabLst>
              <a:defRPr/>
            </a:pPr>
            <a:r>
              <a:rPr lang="ru-RU" dirty="0" smtClean="0">
                <a:solidFill>
                  <a:schemeClr val="bg2">
                    <a:lumMod val="25000"/>
                  </a:schemeClr>
                </a:solidFill>
                <a:cs typeface="Times New Roman" pitchFamily="18" charset="0"/>
              </a:rPr>
              <a:t>Спортсмен может </a:t>
            </a:r>
            <a:r>
              <a:rPr lang="ru-RU" dirty="0">
                <a:solidFill>
                  <a:schemeClr val="bg2">
                    <a:lumMod val="25000"/>
                  </a:schemeClr>
                </a:solidFill>
                <a:cs typeface="Times New Roman" pitchFamily="18" charset="0"/>
              </a:rPr>
              <a:t>подать </a:t>
            </a:r>
            <a:r>
              <a:rPr lang="ru-RU" dirty="0" smtClean="0">
                <a:solidFill>
                  <a:schemeClr val="bg2">
                    <a:lumMod val="25000"/>
                  </a:schemeClr>
                </a:solidFill>
                <a:cs typeface="Times New Roman" pitchFamily="18" charset="0"/>
              </a:rPr>
              <a:t>запрос на ТИ только в одну антидопинговую организацию по одному медицинскому состоянию.</a:t>
            </a:r>
          </a:p>
          <a:p>
            <a:pPr algn="ctr">
              <a:spcBef>
                <a:spcPct val="0"/>
              </a:spcBef>
              <a:tabLst>
                <a:tab pos="365125" algn="l"/>
              </a:tabLst>
              <a:defRPr/>
            </a:pPr>
            <a:endParaRPr lang="ru-RU" dirty="0">
              <a:solidFill>
                <a:schemeClr val="bg2">
                  <a:lumMod val="25000"/>
                </a:schemeClr>
              </a:solidFill>
              <a:cs typeface="Times New Roman" pitchFamily="18" charset="0"/>
            </a:endParaRPr>
          </a:p>
          <a:p>
            <a:pPr algn="ctr">
              <a:spcBef>
                <a:spcPct val="0"/>
              </a:spcBef>
              <a:tabLst>
                <a:tab pos="365125" algn="l"/>
              </a:tabLst>
              <a:defRPr/>
            </a:pPr>
            <a:r>
              <a:rPr lang="ru-RU" dirty="0">
                <a:solidFill>
                  <a:schemeClr val="bg2">
                    <a:lumMod val="25000"/>
                  </a:schemeClr>
                </a:solidFill>
                <a:cs typeface="Times New Roman" pitchFamily="18" charset="0"/>
              </a:rPr>
              <a:t>Спортсмен не может иметь более одного разрешения на ТИ для одного и того же </a:t>
            </a:r>
            <a:r>
              <a:rPr lang="ru-RU" dirty="0" smtClean="0">
                <a:solidFill>
                  <a:schemeClr val="bg2">
                    <a:lumMod val="25000"/>
                  </a:schemeClr>
                </a:solidFill>
                <a:cs typeface="Times New Roman" pitchFamily="18" charset="0"/>
              </a:rPr>
              <a:t>медицинского состояния за раз.</a:t>
            </a:r>
          </a:p>
        </p:txBody>
      </p:sp>
    </p:spTree>
    <p:extLst>
      <p:ext uri="{BB962C8B-B14F-4D97-AF65-F5344CB8AC3E}">
        <p14:creationId xmlns:p14="http://schemas.microsoft.com/office/powerpoint/2010/main" val="3092579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9046" t="23857" r="17752" b="4132"/>
          <a:stretch/>
        </p:blipFill>
        <p:spPr>
          <a:xfrm>
            <a:off x="1041190" y="1708220"/>
            <a:ext cx="7381882" cy="473096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Запросы на ТИ </a:t>
            </a:r>
            <a:endParaRPr lang="ru-RU" sz="2800" b="1" dirty="0">
              <a:solidFill>
                <a:srgbClr val="002060"/>
              </a:solidFill>
            </a:endParaRPr>
          </a:p>
        </p:txBody>
      </p:sp>
    </p:spTree>
    <p:extLst>
      <p:ext uri="{BB962C8B-B14F-4D97-AF65-F5344CB8AC3E}">
        <p14:creationId xmlns:p14="http://schemas.microsoft.com/office/powerpoint/2010/main" val="1397091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ТИ по классам субстанций и методов – 2018 год</a:t>
            </a:r>
            <a:endParaRPr lang="ru-RU" sz="2800" b="1" dirty="0">
              <a:solidFill>
                <a:srgbClr val="002060"/>
              </a:solidFill>
            </a:endParaRPr>
          </a:p>
        </p:txBody>
      </p:sp>
      <p:pic>
        <p:nvPicPr>
          <p:cNvPr id="2" name="Рисунок 1"/>
          <p:cNvPicPr>
            <a:picLocks noChangeAspect="1"/>
          </p:cNvPicPr>
          <p:nvPr/>
        </p:nvPicPr>
        <p:blipFill rotWithShape="1">
          <a:blip r:embed="rId4"/>
          <a:srcRect l="18708" t="23259" r="17808" b="7328"/>
          <a:stretch/>
        </p:blipFill>
        <p:spPr>
          <a:xfrm>
            <a:off x="1220705" y="1741313"/>
            <a:ext cx="7036716" cy="4327892"/>
          </a:xfrm>
          <a:prstGeom prst="rect">
            <a:avLst/>
          </a:prstGeom>
        </p:spPr>
      </p:pic>
    </p:spTree>
    <p:extLst>
      <p:ext uri="{BB962C8B-B14F-4D97-AF65-F5344CB8AC3E}">
        <p14:creationId xmlns:p14="http://schemas.microsoft.com/office/powerpoint/2010/main" val="747854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rPr>
              <a:t>Количество разрешений на ТИ</a:t>
            </a:r>
            <a:endParaRPr lang="ru-RU" sz="28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81959429"/>
              </p:ext>
            </p:extLst>
          </p:nvPr>
        </p:nvGraphicFramePr>
        <p:xfrm>
          <a:off x="1594338" y="1880656"/>
          <a:ext cx="6257310" cy="3093680"/>
        </p:xfrm>
        <a:graphic>
          <a:graphicData uri="http://schemas.openxmlformats.org/drawingml/2006/table">
            <a:tbl>
              <a:tblPr firstRow="1" bandRow="1">
                <a:tableStyleId>{5C22544A-7EE6-4342-B048-85BDC9FD1C3A}</a:tableStyleId>
              </a:tblPr>
              <a:tblGrid>
                <a:gridCol w="2085770"/>
                <a:gridCol w="2085770"/>
                <a:gridCol w="2085770"/>
              </a:tblGrid>
              <a:tr h="1376276">
                <a:tc>
                  <a:txBody>
                    <a:bodyPr/>
                    <a:lstStyle/>
                    <a:p>
                      <a:pPr algn="ctr"/>
                      <a:r>
                        <a:rPr lang="ru-RU" dirty="0" smtClean="0">
                          <a:solidFill>
                            <a:schemeClr val="bg2">
                              <a:lumMod val="25000"/>
                            </a:schemeClr>
                          </a:solidFill>
                        </a:rPr>
                        <a:t>Период</a:t>
                      </a:r>
                      <a:endParaRPr lang="ru-RU" dirty="0">
                        <a:solidFill>
                          <a:schemeClr val="bg2">
                            <a:lumMod val="25000"/>
                          </a:schemeClr>
                        </a:solidFill>
                      </a:endParaRPr>
                    </a:p>
                  </a:txBody>
                  <a:tcPr/>
                </a:tc>
                <a:tc>
                  <a:txBody>
                    <a:bodyPr/>
                    <a:lstStyle/>
                    <a:p>
                      <a:pPr algn="ctr"/>
                      <a:r>
                        <a:rPr lang="ru-RU" dirty="0" smtClean="0">
                          <a:solidFill>
                            <a:schemeClr val="bg2">
                              <a:lumMod val="25000"/>
                            </a:schemeClr>
                          </a:solidFill>
                        </a:rPr>
                        <a:t>Количество ТИ в АДАМС</a:t>
                      </a:r>
                      <a:endParaRPr lang="ru-RU" dirty="0">
                        <a:solidFill>
                          <a:schemeClr val="bg2">
                            <a:lumMod val="25000"/>
                          </a:schemeClr>
                        </a:solidFill>
                      </a:endParaRPr>
                    </a:p>
                  </a:txBody>
                  <a:tcPr/>
                </a:tc>
                <a:tc>
                  <a:txBody>
                    <a:bodyPr/>
                    <a:lstStyle/>
                    <a:p>
                      <a:pPr algn="ctr"/>
                      <a:r>
                        <a:rPr lang="ru-RU" dirty="0" smtClean="0">
                          <a:solidFill>
                            <a:schemeClr val="bg2">
                              <a:lumMod val="25000"/>
                            </a:schemeClr>
                          </a:solidFill>
                        </a:rPr>
                        <a:t>Изменение в сравнении с предыдущим</a:t>
                      </a:r>
                      <a:r>
                        <a:rPr lang="ru-RU" baseline="0" dirty="0" smtClean="0">
                          <a:solidFill>
                            <a:schemeClr val="bg2">
                              <a:lumMod val="25000"/>
                            </a:schemeClr>
                          </a:solidFill>
                        </a:rPr>
                        <a:t> периодом, %</a:t>
                      </a:r>
                      <a:endParaRPr lang="ru-RU" dirty="0">
                        <a:solidFill>
                          <a:schemeClr val="bg2">
                            <a:lumMod val="25000"/>
                          </a:schemeClr>
                        </a:solidFill>
                      </a:endParaRPr>
                    </a:p>
                  </a:txBody>
                  <a:tcPr/>
                </a:tc>
              </a:tr>
              <a:tr h="429351">
                <a:tc>
                  <a:txBody>
                    <a:bodyPr/>
                    <a:lstStyle/>
                    <a:p>
                      <a:pPr algn="ctr"/>
                      <a:r>
                        <a:rPr lang="ru-RU" dirty="0" smtClean="0"/>
                        <a:t>2015</a:t>
                      </a:r>
                      <a:endParaRPr lang="ru-RU" dirty="0"/>
                    </a:p>
                  </a:txBody>
                  <a:tcPr/>
                </a:tc>
                <a:tc>
                  <a:txBody>
                    <a:bodyPr/>
                    <a:lstStyle/>
                    <a:p>
                      <a:pPr algn="ctr"/>
                      <a:r>
                        <a:rPr lang="ru-RU" dirty="0" smtClean="0"/>
                        <a:t>1330</a:t>
                      </a:r>
                      <a:endParaRPr lang="ru-RU" dirty="0"/>
                    </a:p>
                  </a:txBody>
                  <a:tcPr/>
                </a:tc>
                <a:tc>
                  <a:txBody>
                    <a:bodyPr/>
                    <a:lstStyle/>
                    <a:p>
                      <a:pPr algn="ctr"/>
                      <a:r>
                        <a:rPr lang="ru-RU" dirty="0" smtClean="0"/>
                        <a:t>48%</a:t>
                      </a:r>
                      <a:endParaRPr lang="ru-RU" dirty="0"/>
                    </a:p>
                  </a:txBody>
                  <a:tcPr/>
                </a:tc>
              </a:tr>
              <a:tr h="429351">
                <a:tc>
                  <a:txBody>
                    <a:bodyPr/>
                    <a:lstStyle/>
                    <a:p>
                      <a:pPr algn="ctr"/>
                      <a:r>
                        <a:rPr lang="ru-RU" dirty="0" smtClean="0"/>
                        <a:t>2016</a:t>
                      </a:r>
                      <a:endParaRPr lang="ru-RU" dirty="0"/>
                    </a:p>
                  </a:txBody>
                  <a:tcPr/>
                </a:tc>
                <a:tc>
                  <a:txBody>
                    <a:bodyPr/>
                    <a:lstStyle/>
                    <a:p>
                      <a:pPr algn="ctr"/>
                      <a:r>
                        <a:rPr lang="ru-RU" dirty="0" smtClean="0"/>
                        <a:t>2175</a:t>
                      </a:r>
                      <a:endParaRPr lang="ru-RU" dirty="0"/>
                    </a:p>
                  </a:txBody>
                  <a:tcPr/>
                </a:tc>
                <a:tc>
                  <a:txBody>
                    <a:bodyPr/>
                    <a:lstStyle/>
                    <a:p>
                      <a:pPr algn="ctr"/>
                      <a:r>
                        <a:rPr lang="ru-RU" dirty="0" smtClean="0"/>
                        <a:t>63%</a:t>
                      </a:r>
                      <a:endParaRPr lang="ru-RU" dirty="0"/>
                    </a:p>
                  </a:txBody>
                  <a:tcPr/>
                </a:tc>
              </a:tr>
              <a:tr h="429351">
                <a:tc>
                  <a:txBody>
                    <a:bodyPr/>
                    <a:lstStyle/>
                    <a:p>
                      <a:pPr algn="ctr"/>
                      <a:r>
                        <a:rPr lang="ru-RU" dirty="0" smtClean="0"/>
                        <a:t>2017</a:t>
                      </a:r>
                      <a:endParaRPr lang="ru-RU" dirty="0"/>
                    </a:p>
                  </a:txBody>
                  <a:tcPr/>
                </a:tc>
                <a:tc>
                  <a:txBody>
                    <a:bodyPr/>
                    <a:lstStyle/>
                    <a:p>
                      <a:pPr algn="ctr"/>
                      <a:r>
                        <a:rPr lang="ru-RU" dirty="0" smtClean="0"/>
                        <a:t>3563</a:t>
                      </a:r>
                      <a:endParaRPr lang="ru-RU" dirty="0"/>
                    </a:p>
                  </a:txBody>
                  <a:tcPr/>
                </a:tc>
                <a:tc>
                  <a:txBody>
                    <a:bodyPr/>
                    <a:lstStyle/>
                    <a:p>
                      <a:pPr algn="ctr"/>
                      <a:r>
                        <a:rPr lang="ru-RU" dirty="0" smtClean="0"/>
                        <a:t>64%</a:t>
                      </a:r>
                      <a:endParaRPr lang="ru-RU" dirty="0"/>
                    </a:p>
                  </a:txBody>
                  <a:tcPr/>
                </a:tc>
              </a:tr>
              <a:tr h="429351">
                <a:tc>
                  <a:txBody>
                    <a:bodyPr/>
                    <a:lstStyle/>
                    <a:p>
                      <a:pPr algn="ctr"/>
                      <a:r>
                        <a:rPr lang="ru-RU" dirty="0" smtClean="0"/>
                        <a:t>2018</a:t>
                      </a:r>
                      <a:endParaRPr lang="ru-RU" dirty="0"/>
                    </a:p>
                  </a:txBody>
                  <a:tcPr/>
                </a:tc>
                <a:tc>
                  <a:txBody>
                    <a:bodyPr/>
                    <a:lstStyle/>
                    <a:p>
                      <a:pPr algn="ctr"/>
                      <a:r>
                        <a:rPr lang="ru-RU" dirty="0" smtClean="0"/>
                        <a:t>2891</a:t>
                      </a:r>
                      <a:endParaRPr lang="ru-RU" dirty="0"/>
                    </a:p>
                  </a:txBody>
                  <a:tcPr/>
                </a:tc>
                <a:tc>
                  <a:txBody>
                    <a:bodyPr/>
                    <a:lstStyle/>
                    <a:p>
                      <a:pPr algn="ctr"/>
                      <a:r>
                        <a:rPr lang="ru-RU" dirty="0" smtClean="0"/>
                        <a:t>-18,8%</a:t>
                      </a:r>
                      <a:endParaRPr lang="ru-RU" dirty="0"/>
                    </a:p>
                  </a:txBody>
                  <a:tcPr/>
                </a:tc>
              </a:tr>
            </a:tbl>
          </a:graphicData>
        </a:graphic>
      </p:graphicFrame>
      <p:sp>
        <p:nvSpPr>
          <p:cNvPr id="4" name="Прямоугольник 3"/>
          <p:cNvSpPr/>
          <p:nvPr/>
        </p:nvSpPr>
        <p:spPr>
          <a:xfrm>
            <a:off x="2109216" y="5100179"/>
            <a:ext cx="5465599" cy="646331"/>
          </a:xfrm>
          <a:prstGeom prst="rect">
            <a:avLst/>
          </a:prstGeom>
        </p:spPr>
        <p:txBody>
          <a:bodyPr wrap="square">
            <a:spAutoFit/>
          </a:bodyPr>
          <a:lstStyle/>
          <a:p>
            <a:pPr algn="ctr"/>
            <a:r>
              <a:rPr lang="ru-RU" dirty="0"/>
              <a:t>637 из 2891 –ретроактивные разрешения на ТИ. </a:t>
            </a:r>
            <a:endParaRPr lang="ru-RU" dirty="0" smtClean="0"/>
          </a:p>
          <a:p>
            <a:pPr algn="ctr"/>
            <a:r>
              <a:rPr lang="ru-RU" dirty="0" smtClean="0"/>
              <a:t>Из </a:t>
            </a:r>
            <a:r>
              <a:rPr lang="ru-RU" dirty="0"/>
              <a:t>них основное количество </a:t>
            </a:r>
            <a:r>
              <a:rPr lang="ru-RU" dirty="0" smtClean="0"/>
              <a:t>– ГКС</a:t>
            </a:r>
            <a:endParaRPr lang="ru-RU" dirty="0"/>
          </a:p>
        </p:txBody>
      </p:sp>
    </p:spTree>
    <p:extLst>
      <p:ext uri="{BB962C8B-B14F-4D97-AF65-F5344CB8AC3E}">
        <p14:creationId xmlns:p14="http://schemas.microsoft.com/office/powerpoint/2010/main" val="222259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260648"/>
            <a:ext cx="8229600" cy="114300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2200" b="1" dirty="0">
                <a:solidFill>
                  <a:srgbClr val="002060"/>
                </a:solidFill>
                <a:latin typeface="+mn-lt"/>
                <a:cs typeface="Times New Roman" panose="02020603050405020304" pitchFamily="18" charset="0"/>
              </a:rPr>
              <a:t>Статистика по решениям Комиссии по терапевтическому использованию при НАДА</a:t>
            </a:r>
            <a:r>
              <a:rPr lang="en-US" sz="2200" b="1" dirty="0">
                <a:solidFill>
                  <a:srgbClr val="002060"/>
                </a:solidFill>
                <a:latin typeface="+mn-lt"/>
                <a:cs typeface="Times New Roman" panose="02020603050405020304" pitchFamily="18" charset="0"/>
              </a:rPr>
              <a:t/>
            </a:r>
            <a:br>
              <a:rPr lang="en-US" sz="2200" b="1" dirty="0">
                <a:solidFill>
                  <a:srgbClr val="002060"/>
                </a:solidFill>
                <a:latin typeface="+mn-lt"/>
                <a:cs typeface="Times New Roman" panose="02020603050405020304" pitchFamily="18" charset="0"/>
              </a:rPr>
            </a:br>
            <a:r>
              <a:rPr lang="ru-RU" sz="2200" b="1" dirty="0">
                <a:solidFill>
                  <a:srgbClr val="002060"/>
                </a:solidFill>
                <a:latin typeface="+mn-lt"/>
                <a:cs typeface="Times New Roman" panose="02020603050405020304" pitchFamily="18" charset="0"/>
              </a:rPr>
              <a:t>за </a:t>
            </a:r>
            <a:r>
              <a:rPr lang="ru-RU" sz="2200" b="1" dirty="0" smtClean="0">
                <a:solidFill>
                  <a:srgbClr val="002060"/>
                </a:solidFill>
                <a:latin typeface="+mn-lt"/>
                <a:cs typeface="Times New Roman" panose="02020603050405020304" pitchFamily="18" charset="0"/>
              </a:rPr>
              <a:t>2018 </a:t>
            </a:r>
            <a:r>
              <a:rPr lang="ru-RU" sz="2200" b="1" dirty="0">
                <a:solidFill>
                  <a:srgbClr val="002060"/>
                </a:solidFill>
                <a:latin typeface="+mn-lt"/>
                <a:cs typeface="Times New Roman" panose="02020603050405020304" pitchFamily="18" charset="0"/>
              </a:rPr>
              <a:t>год</a:t>
            </a: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107044498"/>
              </p:ext>
            </p:extLst>
          </p:nvPr>
        </p:nvGraphicFramePr>
        <p:xfrm>
          <a:off x="276624" y="1861582"/>
          <a:ext cx="7902733"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Users\User\Desktop\therapeutic_use_exemption_tue_determin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1161" y="1700807"/>
            <a:ext cx="3419872" cy="1243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9312" y="5600303"/>
            <a:ext cx="8121868" cy="923330"/>
          </a:xfrm>
          <a:prstGeom prst="rect">
            <a:avLst/>
          </a:prstGeom>
          <a:noFill/>
        </p:spPr>
        <p:txBody>
          <a:bodyPr wrap="square" rtlCol="0">
            <a:spAutoFit/>
          </a:bodyPr>
          <a:lstStyle/>
          <a:p>
            <a:pPr lvl="0" algn="just" fontAlgn="base">
              <a:spcBef>
                <a:spcPct val="0"/>
              </a:spcBef>
              <a:spcAft>
                <a:spcPct val="0"/>
              </a:spcAft>
            </a:pPr>
            <a:r>
              <a:rPr lang="ru-RU" u="sng" baseline="0" dirty="0">
                <a:solidFill>
                  <a:srgbClr val="002060"/>
                </a:solidFill>
                <a:latin typeface="Constantia" pitchFamily="18" charset="0"/>
                <a:ea typeface="Times New Roman" pitchFamily="18" charset="0"/>
                <a:cs typeface="Candara" pitchFamily="34" charset="0"/>
              </a:rPr>
              <a:t>Субстанции,</a:t>
            </a:r>
            <a:r>
              <a:rPr lang="ru-RU" u="sng" dirty="0">
                <a:solidFill>
                  <a:srgbClr val="002060"/>
                </a:solidFill>
                <a:latin typeface="Constantia" pitchFamily="18" charset="0"/>
                <a:ea typeface="Times New Roman" pitchFamily="18" charset="0"/>
                <a:cs typeface="Candara" pitchFamily="34" charset="0"/>
              </a:rPr>
              <a:t> на которые были выданы разрешения на ТИ</a:t>
            </a:r>
            <a:r>
              <a:rPr lang="en-US" u="sng" dirty="0">
                <a:solidFill>
                  <a:srgbClr val="002060"/>
                </a:solidFill>
                <a:latin typeface="Constantia" pitchFamily="18" charset="0"/>
                <a:ea typeface="Times New Roman" pitchFamily="18" charset="0"/>
                <a:cs typeface="Candara" pitchFamily="34" charset="0"/>
              </a:rPr>
              <a:t>:</a:t>
            </a:r>
            <a:endParaRPr lang="en-US" u="sng" baseline="0" dirty="0">
              <a:solidFill>
                <a:srgbClr val="002060"/>
              </a:solidFill>
              <a:latin typeface="Constantia" pitchFamily="18" charset="0"/>
              <a:ea typeface="Times New Roman" pitchFamily="18" charset="0"/>
              <a:cs typeface="Candara" pitchFamily="34" charset="0"/>
            </a:endParaRPr>
          </a:p>
          <a:p>
            <a:pPr lvl="0" algn="just" fontAlgn="base">
              <a:spcBef>
                <a:spcPct val="0"/>
              </a:spcBef>
              <a:spcAft>
                <a:spcPct val="0"/>
              </a:spcAft>
            </a:pPr>
            <a:r>
              <a:rPr lang="ru-RU" dirty="0" smtClean="0">
                <a:solidFill>
                  <a:srgbClr val="002060"/>
                </a:solidFill>
                <a:latin typeface="Constantia" pitchFamily="18" charset="0"/>
                <a:ea typeface="Times New Roman" pitchFamily="18" charset="0"/>
                <a:cs typeface="Candara" pitchFamily="34" charset="0"/>
              </a:rPr>
              <a:t>Гормоны и модуляторы метаболизма (</a:t>
            </a:r>
            <a:r>
              <a:rPr lang="en-US" dirty="0" smtClean="0">
                <a:solidFill>
                  <a:srgbClr val="002060"/>
                </a:solidFill>
                <a:latin typeface="Constantia" pitchFamily="18" charset="0"/>
                <a:ea typeface="Times New Roman" pitchFamily="18" charset="0"/>
                <a:cs typeface="Candara" pitchFamily="34" charset="0"/>
              </a:rPr>
              <a:t>S</a:t>
            </a:r>
            <a:r>
              <a:rPr lang="ru-RU" dirty="0" smtClean="0">
                <a:solidFill>
                  <a:srgbClr val="002060"/>
                </a:solidFill>
                <a:latin typeface="Constantia" pitchFamily="18" charset="0"/>
                <a:ea typeface="Times New Roman" pitchFamily="18" charset="0"/>
                <a:cs typeface="Candara" pitchFamily="34" charset="0"/>
              </a:rPr>
              <a:t>4)</a:t>
            </a:r>
            <a:endParaRPr lang="ru-RU" dirty="0">
              <a:solidFill>
                <a:srgbClr val="002060"/>
              </a:solidFill>
              <a:latin typeface="Constantia" pitchFamily="18" charset="0"/>
              <a:ea typeface="Times New Roman" pitchFamily="18" charset="0"/>
              <a:cs typeface="Candara" pitchFamily="34" charset="0"/>
            </a:endParaRPr>
          </a:p>
          <a:p>
            <a:pPr lvl="0" algn="just" fontAlgn="base">
              <a:spcBef>
                <a:spcPct val="0"/>
              </a:spcBef>
              <a:spcAft>
                <a:spcPct val="0"/>
              </a:spcAft>
            </a:pPr>
            <a:r>
              <a:rPr lang="ru-RU" dirty="0" err="1" smtClean="0">
                <a:solidFill>
                  <a:srgbClr val="002060"/>
                </a:solidFill>
                <a:latin typeface="Constantia" pitchFamily="18" charset="0"/>
                <a:ea typeface="Times New Roman" pitchFamily="18" charset="0"/>
                <a:cs typeface="Candara" pitchFamily="34" charset="0"/>
              </a:rPr>
              <a:t>Глюкокортикоиды</a:t>
            </a:r>
            <a:r>
              <a:rPr lang="ru-RU" dirty="0" smtClean="0">
                <a:solidFill>
                  <a:srgbClr val="002060"/>
                </a:solidFill>
                <a:latin typeface="Constantia" pitchFamily="18" charset="0"/>
                <a:ea typeface="Times New Roman" pitchFamily="18" charset="0"/>
                <a:cs typeface="Candara" pitchFamily="34" charset="0"/>
              </a:rPr>
              <a:t> </a:t>
            </a:r>
            <a:r>
              <a:rPr lang="ru-RU" dirty="0">
                <a:solidFill>
                  <a:srgbClr val="002060"/>
                </a:solidFill>
                <a:latin typeface="Constantia" pitchFamily="18" charset="0"/>
                <a:ea typeface="Times New Roman" pitchFamily="18" charset="0"/>
                <a:cs typeface="Candara" pitchFamily="34" charset="0"/>
              </a:rPr>
              <a:t>(</a:t>
            </a:r>
            <a:r>
              <a:rPr lang="en-US" dirty="0" smtClean="0">
                <a:solidFill>
                  <a:srgbClr val="002060"/>
                </a:solidFill>
                <a:latin typeface="Constantia" pitchFamily="18" charset="0"/>
                <a:ea typeface="Times New Roman" pitchFamily="18" charset="0"/>
                <a:cs typeface="Candara" pitchFamily="34" charset="0"/>
              </a:rPr>
              <a:t>S</a:t>
            </a:r>
            <a:r>
              <a:rPr lang="ru-RU" dirty="0" smtClean="0">
                <a:solidFill>
                  <a:srgbClr val="002060"/>
                </a:solidFill>
                <a:latin typeface="Constantia" pitchFamily="18" charset="0"/>
                <a:ea typeface="Times New Roman" pitchFamily="18" charset="0"/>
                <a:cs typeface="Candara" pitchFamily="34" charset="0"/>
              </a:rPr>
              <a:t>9)</a:t>
            </a:r>
            <a:endParaRPr lang="ru-RU" dirty="0">
              <a:solidFill>
                <a:srgbClr val="002060"/>
              </a:solidFill>
              <a:latin typeface="Constantia" pitchFamily="18" charset="0"/>
              <a:ea typeface="Times New Roman" pitchFamily="18" charset="0"/>
              <a:cs typeface="Candara" pitchFamily="34" charset="0"/>
            </a:endParaRPr>
          </a:p>
        </p:txBody>
      </p:sp>
      <p:pic>
        <p:nvPicPr>
          <p:cNvPr id="7"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04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260648"/>
            <a:ext cx="8229600" cy="114300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2200" b="1" dirty="0">
                <a:solidFill>
                  <a:srgbClr val="002060"/>
                </a:solidFill>
                <a:latin typeface="+mn-lt"/>
                <a:cs typeface="Times New Roman" panose="02020603050405020304" pitchFamily="18" charset="0"/>
              </a:rPr>
              <a:t>Статистика по решениям Комиссии по терапевтическому использованию при НАДА</a:t>
            </a:r>
            <a:r>
              <a:rPr lang="en-US" sz="2200" b="1" dirty="0">
                <a:solidFill>
                  <a:srgbClr val="002060"/>
                </a:solidFill>
                <a:latin typeface="+mn-lt"/>
                <a:cs typeface="Times New Roman" panose="02020603050405020304" pitchFamily="18" charset="0"/>
              </a:rPr>
              <a:t/>
            </a:r>
            <a:br>
              <a:rPr lang="en-US" sz="2200" b="1" dirty="0">
                <a:solidFill>
                  <a:srgbClr val="002060"/>
                </a:solidFill>
                <a:latin typeface="+mn-lt"/>
                <a:cs typeface="Times New Roman" panose="02020603050405020304" pitchFamily="18" charset="0"/>
              </a:rPr>
            </a:br>
            <a:r>
              <a:rPr lang="ru-RU" sz="2200" b="1" dirty="0">
                <a:solidFill>
                  <a:srgbClr val="002060"/>
                </a:solidFill>
                <a:latin typeface="+mn-lt"/>
                <a:cs typeface="Times New Roman" panose="02020603050405020304" pitchFamily="18" charset="0"/>
              </a:rPr>
              <a:t>за 2019 год</a:t>
            </a: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nvPr>
        </p:nvGraphicFramePr>
        <p:xfrm>
          <a:off x="467544" y="1700808"/>
          <a:ext cx="7416824"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Users\User\Desktop\therapeutic_use_exemption_tue_determin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1161" y="1700807"/>
            <a:ext cx="3419872" cy="1243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9312" y="5600303"/>
            <a:ext cx="8121868" cy="923330"/>
          </a:xfrm>
          <a:prstGeom prst="rect">
            <a:avLst/>
          </a:prstGeom>
          <a:noFill/>
        </p:spPr>
        <p:txBody>
          <a:bodyPr wrap="square" rtlCol="0">
            <a:spAutoFit/>
          </a:bodyPr>
          <a:lstStyle/>
          <a:p>
            <a:pPr lvl="0" algn="just" fontAlgn="base">
              <a:spcBef>
                <a:spcPct val="0"/>
              </a:spcBef>
              <a:spcAft>
                <a:spcPct val="0"/>
              </a:spcAft>
            </a:pPr>
            <a:r>
              <a:rPr lang="ru-RU" u="sng" baseline="0" dirty="0">
                <a:solidFill>
                  <a:srgbClr val="002060"/>
                </a:solidFill>
                <a:latin typeface="Constantia" pitchFamily="18" charset="0"/>
                <a:ea typeface="Times New Roman" pitchFamily="18" charset="0"/>
                <a:cs typeface="Candara" pitchFamily="34" charset="0"/>
              </a:rPr>
              <a:t>Субстанции,</a:t>
            </a:r>
            <a:r>
              <a:rPr lang="ru-RU" u="sng" dirty="0">
                <a:solidFill>
                  <a:srgbClr val="002060"/>
                </a:solidFill>
                <a:latin typeface="Constantia" pitchFamily="18" charset="0"/>
                <a:ea typeface="Times New Roman" pitchFamily="18" charset="0"/>
                <a:cs typeface="Candara" pitchFamily="34" charset="0"/>
              </a:rPr>
              <a:t> на которые были выданы разрешения на ТИ</a:t>
            </a:r>
            <a:r>
              <a:rPr lang="en-US" u="sng" dirty="0">
                <a:solidFill>
                  <a:srgbClr val="002060"/>
                </a:solidFill>
                <a:latin typeface="Constantia" pitchFamily="18" charset="0"/>
                <a:ea typeface="Times New Roman" pitchFamily="18" charset="0"/>
                <a:cs typeface="Candara" pitchFamily="34" charset="0"/>
              </a:rPr>
              <a:t>:</a:t>
            </a:r>
            <a:endParaRPr lang="en-US" u="sng" baseline="0" dirty="0">
              <a:solidFill>
                <a:srgbClr val="002060"/>
              </a:solidFill>
              <a:latin typeface="Constantia" pitchFamily="18" charset="0"/>
              <a:ea typeface="Times New Roman" pitchFamily="18" charset="0"/>
              <a:cs typeface="Candara" pitchFamily="34" charset="0"/>
            </a:endParaRPr>
          </a:p>
          <a:p>
            <a:pPr lvl="0" algn="just" fontAlgn="base">
              <a:spcBef>
                <a:spcPct val="0"/>
              </a:spcBef>
              <a:spcAft>
                <a:spcPct val="0"/>
              </a:spcAft>
            </a:pPr>
            <a:r>
              <a:rPr lang="ru-RU" dirty="0">
                <a:solidFill>
                  <a:srgbClr val="002060"/>
                </a:solidFill>
                <a:latin typeface="Constantia" pitchFamily="18" charset="0"/>
                <a:ea typeface="Times New Roman" pitchFamily="18" charset="0"/>
                <a:cs typeface="Candara" pitchFamily="34" charset="0"/>
              </a:rPr>
              <a:t>Диуретики и маскирующие агенты (</a:t>
            </a:r>
            <a:r>
              <a:rPr lang="en-US" dirty="0">
                <a:solidFill>
                  <a:srgbClr val="002060"/>
                </a:solidFill>
                <a:latin typeface="Constantia" pitchFamily="18" charset="0"/>
                <a:ea typeface="Times New Roman" pitchFamily="18" charset="0"/>
                <a:cs typeface="Candara" pitchFamily="34" charset="0"/>
              </a:rPr>
              <a:t>S</a:t>
            </a:r>
            <a:r>
              <a:rPr lang="ru-RU" dirty="0">
                <a:solidFill>
                  <a:srgbClr val="002060"/>
                </a:solidFill>
                <a:latin typeface="Constantia" pitchFamily="18" charset="0"/>
                <a:ea typeface="Times New Roman" pitchFamily="18" charset="0"/>
                <a:cs typeface="Candara" pitchFamily="34" charset="0"/>
              </a:rPr>
              <a:t>5)</a:t>
            </a:r>
          </a:p>
          <a:p>
            <a:pPr lvl="0" algn="just" fontAlgn="base">
              <a:spcBef>
                <a:spcPct val="0"/>
              </a:spcBef>
              <a:spcAft>
                <a:spcPct val="0"/>
              </a:spcAft>
            </a:pPr>
            <a:r>
              <a:rPr lang="ru-RU" dirty="0">
                <a:solidFill>
                  <a:srgbClr val="002060"/>
                </a:solidFill>
                <a:latin typeface="Constantia" pitchFamily="18" charset="0"/>
                <a:ea typeface="Times New Roman" pitchFamily="18" charset="0"/>
                <a:cs typeface="Candara" pitchFamily="34" charset="0"/>
              </a:rPr>
              <a:t>Бета-2 Агонисты (</a:t>
            </a:r>
            <a:r>
              <a:rPr lang="en-US" dirty="0">
                <a:solidFill>
                  <a:srgbClr val="002060"/>
                </a:solidFill>
                <a:latin typeface="Constantia" pitchFamily="18" charset="0"/>
                <a:ea typeface="Times New Roman" pitchFamily="18" charset="0"/>
                <a:cs typeface="Candara" pitchFamily="34" charset="0"/>
              </a:rPr>
              <a:t>S3</a:t>
            </a:r>
            <a:r>
              <a:rPr lang="ru-RU" dirty="0">
                <a:solidFill>
                  <a:srgbClr val="002060"/>
                </a:solidFill>
                <a:latin typeface="Constantia" pitchFamily="18" charset="0"/>
                <a:ea typeface="Times New Roman" pitchFamily="18" charset="0"/>
                <a:cs typeface="Candara" pitchFamily="34" charset="0"/>
              </a:rPr>
              <a:t>)</a:t>
            </a:r>
          </a:p>
        </p:txBody>
      </p:sp>
      <p:pic>
        <p:nvPicPr>
          <p:cNvPr id="7"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64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42183" y="188640"/>
            <a:ext cx="4572000" cy="1107996"/>
          </a:xfrm>
          <a:prstGeom prst="rect">
            <a:avLst/>
          </a:prstGeom>
        </p:spPr>
        <p:txBody>
          <a:bodyPr>
            <a:spAutoFit/>
          </a:bodyPr>
          <a:lstStyle/>
          <a:p>
            <a:pPr algn="ctr"/>
            <a:r>
              <a:rPr lang="ru-RU" sz="2200" b="1" dirty="0">
                <a:solidFill>
                  <a:srgbClr val="002060"/>
                </a:solidFill>
                <a:latin typeface="+mj-lt"/>
                <a:cs typeface="Times New Roman" panose="02020603050405020304" pitchFamily="18" charset="0"/>
              </a:rPr>
              <a:t>Виды нарушений антидопинговых правил спортсменами и персонала спортсменов за 201</a:t>
            </a:r>
            <a:r>
              <a:rPr lang="en-US" sz="2200" b="1" dirty="0">
                <a:solidFill>
                  <a:srgbClr val="002060"/>
                </a:solidFill>
                <a:latin typeface="+mj-lt"/>
                <a:cs typeface="Times New Roman" panose="02020603050405020304" pitchFamily="18" charset="0"/>
              </a:rPr>
              <a:t>9</a:t>
            </a:r>
            <a:r>
              <a:rPr lang="ru-RU" sz="2200" b="1" dirty="0">
                <a:solidFill>
                  <a:srgbClr val="002060"/>
                </a:solidFill>
                <a:latin typeface="+mj-lt"/>
                <a:cs typeface="Times New Roman" panose="02020603050405020304" pitchFamily="18" charset="0"/>
              </a:rPr>
              <a:t> год</a:t>
            </a:r>
            <a:endParaRPr lang="ru-RU" sz="2200" dirty="0">
              <a:solidFill>
                <a:srgbClr val="002060"/>
              </a:solidFill>
              <a:latin typeface="+mj-lt"/>
            </a:endParaRPr>
          </a:p>
        </p:txBody>
      </p:sp>
      <p:graphicFrame>
        <p:nvGraphicFramePr>
          <p:cNvPr id="5" name="Объект 3"/>
          <p:cNvGraphicFramePr>
            <a:graphicFrameLocks/>
          </p:cNvGraphicFramePr>
          <p:nvPr>
            <p:extLst/>
          </p:nvPr>
        </p:nvGraphicFramePr>
        <p:xfrm>
          <a:off x="251520" y="1556792"/>
          <a:ext cx="8445624" cy="456937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11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49935" y="1788637"/>
            <a:ext cx="4032504" cy="1656714"/>
          </a:xfrm>
        </p:spPr>
        <p:txBody>
          <a:bodyPr>
            <a:normAutofit/>
          </a:bodyPr>
          <a:lstStyle/>
          <a:p>
            <a:r>
              <a:rPr lang="ru-RU" sz="2800" b="1" dirty="0" err="1" smtClean="0">
                <a:latin typeface="Candara" panose="020E0502030303020204" pitchFamily="34" charset="0"/>
              </a:rPr>
              <a:t>Станозолол</a:t>
            </a:r>
            <a:endParaRPr lang="en-US" sz="2800" b="1" dirty="0" smtClean="0">
              <a:latin typeface="Candara" panose="020E0502030303020204" pitchFamily="34" charset="0"/>
            </a:endParaRPr>
          </a:p>
          <a:p>
            <a:r>
              <a:rPr lang="en-US" sz="2800" dirty="0" smtClean="0">
                <a:latin typeface="Candara" panose="020E0502030303020204" pitchFamily="34" charset="0"/>
              </a:rPr>
              <a:t>S</a:t>
            </a:r>
            <a:r>
              <a:rPr lang="ru-RU" sz="2800" dirty="0" smtClean="0">
                <a:latin typeface="Candara" panose="020E0502030303020204" pitchFamily="34" charset="0"/>
              </a:rPr>
              <a:t>1</a:t>
            </a:r>
            <a:r>
              <a:rPr lang="en-US" sz="2800" dirty="0" smtClean="0">
                <a:latin typeface="Candara" panose="020E0502030303020204" pitchFamily="34" charset="0"/>
              </a:rPr>
              <a:t>. </a:t>
            </a:r>
            <a:r>
              <a:rPr lang="ru-RU" sz="2800" dirty="0">
                <a:latin typeface="Candara" panose="020E0502030303020204" pitchFamily="34" charset="0"/>
              </a:rPr>
              <a:t>Анаболические агенты</a:t>
            </a:r>
            <a:endParaRPr lang="ru-RU" sz="2800" b="1" dirty="0">
              <a:latin typeface="Candara" panose="020E0502030303020204" pitchFamily="34" charset="0"/>
            </a:endParaRPr>
          </a:p>
        </p:txBody>
      </p:sp>
      <p:sp>
        <p:nvSpPr>
          <p:cNvPr id="5" name="Текст 4"/>
          <p:cNvSpPr>
            <a:spLocks noGrp="1"/>
          </p:cNvSpPr>
          <p:nvPr>
            <p:ph type="body" sz="quarter" idx="3"/>
          </p:nvPr>
        </p:nvSpPr>
        <p:spPr>
          <a:xfrm>
            <a:off x="4665868" y="2399666"/>
            <a:ext cx="4219052" cy="1401762"/>
          </a:xfrm>
        </p:spPr>
        <p:txBody>
          <a:bodyPr>
            <a:normAutofit lnSpcReduction="10000"/>
          </a:bodyPr>
          <a:lstStyle/>
          <a:p>
            <a:r>
              <a:rPr lang="ru-RU" sz="3000" b="1" dirty="0" err="1" smtClean="0">
                <a:latin typeface="Candara" panose="020E0502030303020204" pitchFamily="34" charset="0"/>
              </a:rPr>
              <a:t>Дегидрохлорметил</a:t>
            </a:r>
            <a:r>
              <a:rPr lang="ru-RU" sz="3000" b="1" dirty="0" smtClean="0">
                <a:latin typeface="Candara" panose="020E0502030303020204" pitchFamily="34" charset="0"/>
              </a:rPr>
              <a:t>-тестостерон</a:t>
            </a:r>
          </a:p>
          <a:p>
            <a:r>
              <a:rPr lang="en-US" sz="2800" dirty="0" smtClean="0">
                <a:latin typeface="Candara" panose="020E0502030303020204" pitchFamily="34" charset="0"/>
              </a:rPr>
              <a:t>S1. </a:t>
            </a:r>
            <a:r>
              <a:rPr lang="ru-RU" sz="2800" dirty="0" smtClean="0">
                <a:latin typeface="Candara" panose="020E0502030303020204" pitchFamily="34" charset="0"/>
              </a:rPr>
              <a:t>Анаболические агенты</a:t>
            </a:r>
            <a:endParaRPr lang="ru-RU" sz="2800" dirty="0">
              <a:latin typeface="Candara" panose="020E0502030303020204" pitchFamily="34" charset="0"/>
            </a:endParaRPr>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38457" y="3948271"/>
            <a:ext cx="3630034" cy="2623525"/>
          </a:xfrm>
        </p:spPr>
      </p:pic>
      <p:pic>
        <p:nvPicPr>
          <p:cNvPr id="9"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3"/>
          <p:cNvPicPr>
            <a:picLocks noGrp="1" noChangeAspect="1"/>
          </p:cNvPicPr>
          <p:nvPr>
            <p:ph sz="half" idx="2"/>
          </p:nvPr>
        </p:nvPicPr>
        <p:blipFill>
          <a:blip r:embed="rId5" cstate="email">
            <a:extLst>
              <a:ext uri="{28A0092B-C50C-407E-A947-70E740481C1C}">
                <a14:useLocalDpi xmlns:a14="http://schemas.microsoft.com/office/drawing/2010/main" val="0"/>
              </a:ext>
            </a:extLst>
          </a:blip>
          <a:stretch>
            <a:fillRect/>
          </a:stretch>
        </p:blipFill>
        <p:spPr>
          <a:xfrm>
            <a:off x="677863" y="3661962"/>
            <a:ext cx="3819525" cy="2231239"/>
          </a:xfrm>
        </p:spPr>
      </p:pic>
    </p:spTree>
    <p:extLst>
      <p:ext uri="{BB962C8B-B14F-4D97-AF65-F5344CB8AC3E}">
        <p14:creationId xmlns:p14="http://schemas.microsoft.com/office/powerpoint/2010/main" val="3960275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49935" y="1788637"/>
            <a:ext cx="4032504" cy="1656714"/>
          </a:xfrm>
        </p:spPr>
        <p:txBody>
          <a:bodyPr>
            <a:normAutofit/>
          </a:bodyPr>
          <a:lstStyle/>
          <a:p>
            <a:r>
              <a:rPr lang="ru-RU" sz="2800" b="1" dirty="0" err="1" smtClean="0">
                <a:latin typeface="Candara" panose="020E0502030303020204" pitchFamily="34" charset="0"/>
              </a:rPr>
              <a:t>Лигандрол</a:t>
            </a:r>
            <a:r>
              <a:rPr lang="ru-RU" sz="2800" b="1" dirty="0" smtClean="0">
                <a:latin typeface="Candara" panose="020E0502030303020204" pitchFamily="34" charset="0"/>
              </a:rPr>
              <a:t> (</a:t>
            </a:r>
            <a:r>
              <a:rPr lang="en-US" sz="2800" b="1" dirty="0" smtClean="0">
                <a:latin typeface="Candara" panose="020E0502030303020204" pitchFamily="34" charset="0"/>
              </a:rPr>
              <a:t>LGD-4033</a:t>
            </a:r>
            <a:r>
              <a:rPr lang="ru-RU" sz="2800" b="1" dirty="0" smtClean="0">
                <a:latin typeface="Candara" panose="020E0502030303020204" pitchFamily="34" charset="0"/>
              </a:rPr>
              <a:t>)</a:t>
            </a:r>
            <a:endParaRPr lang="en-US" sz="2800" b="1" dirty="0" smtClean="0">
              <a:latin typeface="Candara" panose="020E0502030303020204" pitchFamily="34" charset="0"/>
            </a:endParaRPr>
          </a:p>
          <a:p>
            <a:r>
              <a:rPr lang="en-US" sz="2800" dirty="0" smtClean="0">
                <a:latin typeface="Candara" panose="020E0502030303020204" pitchFamily="34" charset="0"/>
              </a:rPr>
              <a:t>S</a:t>
            </a:r>
            <a:r>
              <a:rPr lang="ru-RU" sz="2800" dirty="0" smtClean="0">
                <a:latin typeface="Candara" panose="020E0502030303020204" pitchFamily="34" charset="0"/>
              </a:rPr>
              <a:t>1</a:t>
            </a:r>
            <a:r>
              <a:rPr lang="en-US" sz="2800" dirty="0" smtClean="0">
                <a:latin typeface="Candara" panose="020E0502030303020204" pitchFamily="34" charset="0"/>
              </a:rPr>
              <a:t>. </a:t>
            </a:r>
            <a:r>
              <a:rPr lang="ru-RU" sz="2800" dirty="0">
                <a:latin typeface="Candara" panose="020E0502030303020204" pitchFamily="34" charset="0"/>
              </a:rPr>
              <a:t>Анаболические агенты</a:t>
            </a:r>
            <a:endParaRPr lang="ru-RU" sz="2800" b="1" dirty="0">
              <a:latin typeface="Candara" panose="020E0502030303020204" pitchFamily="34" charset="0"/>
            </a:endParaRPr>
          </a:p>
        </p:txBody>
      </p:sp>
      <p:sp>
        <p:nvSpPr>
          <p:cNvPr id="5" name="Текст 4"/>
          <p:cNvSpPr>
            <a:spLocks noGrp="1"/>
          </p:cNvSpPr>
          <p:nvPr>
            <p:ph type="body" sz="quarter" idx="3"/>
          </p:nvPr>
        </p:nvSpPr>
        <p:spPr>
          <a:xfrm>
            <a:off x="4665868" y="2399666"/>
            <a:ext cx="4219052" cy="1401762"/>
          </a:xfrm>
        </p:spPr>
        <p:txBody>
          <a:bodyPr>
            <a:normAutofit/>
          </a:bodyPr>
          <a:lstStyle/>
          <a:p>
            <a:r>
              <a:rPr lang="ru-RU" sz="3000" b="1" dirty="0" smtClean="0">
                <a:latin typeface="Candara" panose="020E0502030303020204" pitchFamily="34" charset="0"/>
              </a:rPr>
              <a:t>Хигенамин</a:t>
            </a:r>
          </a:p>
          <a:p>
            <a:r>
              <a:rPr lang="en-US" sz="2800" dirty="0" smtClean="0">
                <a:latin typeface="Candara" panose="020E0502030303020204" pitchFamily="34" charset="0"/>
              </a:rPr>
              <a:t>S</a:t>
            </a:r>
            <a:r>
              <a:rPr lang="be-BY" sz="2800" dirty="0" smtClean="0">
                <a:latin typeface="Candara" panose="020E0502030303020204" pitchFamily="34" charset="0"/>
              </a:rPr>
              <a:t>3</a:t>
            </a:r>
            <a:r>
              <a:rPr lang="en-US" sz="2800" dirty="0" smtClean="0">
                <a:latin typeface="Candara" panose="020E0502030303020204" pitchFamily="34" charset="0"/>
              </a:rPr>
              <a:t>. </a:t>
            </a:r>
            <a:r>
              <a:rPr lang="ru-RU" sz="2800" dirty="0" smtClean="0">
                <a:latin typeface="Candara" panose="020E0502030303020204" pitchFamily="34" charset="0"/>
              </a:rPr>
              <a:t>Бета-2 агонисты</a:t>
            </a:r>
            <a:endParaRPr lang="ru-RU" sz="2800" dirty="0">
              <a:latin typeface="Candara" panose="020E0502030303020204" pitchFamily="34" charset="0"/>
            </a:endParaRPr>
          </a:p>
        </p:txBody>
      </p:sp>
      <p:pic>
        <p:nvPicPr>
          <p:cNvPr id="9"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347898" y="3801428"/>
            <a:ext cx="4692101" cy="1820941"/>
          </a:xfrm>
        </p:spPr>
      </p:pic>
      <p:pic>
        <p:nvPicPr>
          <p:cNvPr id="10" name="Объект 9"/>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70394" y="3801428"/>
            <a:ext cx="3810000" cy="2076450"/>
          </a:xfrm>
        </p:spPr>
      </p:pic>
    </p:spTree>
    <p:extLst>
      <p:ext uri="{BB962C8B-B14F-4D97-AF65-F5344CB8AC3E}">
        <p14:creationId xmlns:p14="http://schemas.microsoft.com/office/powerpoint/2010/main" val="334870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449664" y="3584448"/>
            <a:ext cx="3352800" cy="1905001"/>
          </a:xfrm>
        </p:spPr>
        <p:txBody>
          <a:bodyPr>
            <a:normAutofit/>
          </a:bodyPr>
          <a:lstStyle/>
          <a:p>
            <a:pPr algn="ctr"/>
            <a:r>
              <a:rPr lang="en-US" sz="3000" dirty="0"/>
              <a:t>S4</a:t>
            </a:r>
            <a:r>
              <a:rPr lang="en-US" sz="3000" dirty="0" smtClean="0"/>
              <a:t>.</a:t>
            </a:r>
            <a:r>
              <a:rPr lang="ru-RU" sz="3000" dirty="0" smtClean="0"/>
              <a:t> Гормоны и модуляторы метаболизма</a:t>
            </a:r>
            <a:endParaRPr lang="ru-RU" sz="3000" dirty="0"/>
          </a:p>
        </p:txBody>
      </p:sp>
      <p:sp>
        <p:nvSpPr>
          <p:cNvPr id="3" name="Заголовок 2"/>
          <p:cNvSpPr>
            <a:spLocks noGrp="1"/>
          </p:cNvSpPr>
          <p:nvPr>
            <p:ph type="title"/>
          </p:nvPr>
        </p:nvSpPr>
        <p:spPr>
          <a:xfrm>
            <a:off x="437069" y="2286000"/>
            <a:ext cx="3352800" cy="1252728"/>
          </a:xfrm>
        </p:spPr>
        <p:txBody>
          <a:bodyPr/>
          <a:lstStyle/>
          <a:p>
            <a:pPr algn="ctr"/>
            <a:r>
              <a:rPr lang="ru-RU" b="1" dirty="0" err="1" smtClean="0"/>
              <a:t>Мельдоний</a:t>
            </a:r>
            <a:endParaRPr lang="ru-RU" b="1" dirty="0"/>
          </a:p>
        </p:txBody>
      </p:sp>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111284" y="1086788"/>
            <a:ext cx="2412375" cy="2079633"/>
          </a:xfrm>
        </p:spPr>
      </p:pic>
      <p:pic>
        <p:nvPicPr>
          <p:cNvPr id="6" name="Рисунок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10711" y="3166421"/>
            <a:ext cx="2292106" cy="175604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681" y="2423279"/>
            <a:ext cx="2419350" cy="1895475"/>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3138" y="4318754"/>
            <a:ext cx="2539246" cy="2539246"/>
          </a:xfrm>
          <a:prstGeom prst="rect">
            <a:avLst/>
          </a:prstGeom>
        </p:spPr>
      </p:pic>
      <p:pic>
        <p:nvPicPr>
          <p:cNvPr id="10" name="Рисунок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40489" y="5050014"/>
            <a:ext cx="1753964" cy="1753964"/>
          </a:xfrm>
          <a:prstGeom prst="rect">
            <a:avLst/>
          </a:prstGeom>
        </p:spPr>
      </p:pic>
      <p:pic>
        <p:nvPicPr>
          <p:cNvPr id="12" name="Picture 2" descr="http://nada.by/img/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5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p:cNvSpPr>
            <a:spLocks noGrp="1"/>
          </p:cNvSpPr>
          <p:nvPr>
            <p:ph type="body" sz="half" idx="2"/>
          </p:nvPr>
        </p:nvSpPr>
        <p:spPr>
          <a:xfrm>
            <a:off x="201901" y="3392903"/>
            <a:ext cx="4827656" cy="2863518"/>
          </a:xfrm>
        </p:spPr>
        <p:txBody>
          <a:bodyPr>
            <a:normAutofit fontScale="62500" lnSpcReduction="20000"/>
          </a:bodyPr>
          <a:lstStyle/>
          <a:p>
            <a:pPr marL="285750" indent="-285750">
              <a:buFont typeface="Wingdings" panose="05000000000000000000" pitchFamily="2" charset="2"/>
              <a:buChar char="ü"/>
            </a:pPr>
            <a:r>
              <a:rPr lang="ru-RU" sz="3500" dirty="0" smtClean="0"/>
              <a:t>Субстанция или метод способны улучшить спортивные результаты</a:t>
            </a:r>
          </a:p>
          <a:p>
            <a:pPr marL="285750" indent="-285750">
              <a:buFont typeface="Wingdings" panose="05000000000000000000" pitchFamily="2" charset="2"/>
              <a:buChar char="ü"/>
            </a:pPr>
            <a:r>
              <a:rPr lang="ru-RU" sz="3500" dirty="0" smtClean="0"/>
              <a:t>Субстанция или метод представляют риск, в том числе, потенциальный, для здоровья спортсмена</a:t>
            </a:r>
          </a:p>
          <a:p>
            <a:pPr marL="285750" indent="-285750">
              <a:buFont typeface="Wingdings" panose="05000000000000000000" pitchFamily="2" charset="2"/>
              <a:buChar char="ü"/>
            </a:pPr>
            <a:r>
              <a:rPr lang="ru-RU" sz="3500" dirty="0" smtClean="0"/>
              <a:t>Использование субстанции или метода противоречит духу спорта</a:t>
            </a:r>
          </a:p>
          <a:p>
            <a:pPr marL="285750" indent="-285750">
              <a:buFont typeface="Wingdings" panose="05000000000000000000" pitchFamily="2" charset="2"/>
              <a:buChar char="ü"/>
            </a:pPr>
            <a:endParaRPr lang="ru-RU" dirty="0"/>
          </a:p>
        </p:txBody>
      </p:sp>
      <p:sp>
        <p:nvSpPr>
          <p:cNvPr id="15" name="Заголовок 14"/>
          <p:cNvSpPr>
            <a:spLocks noGrp="1"/>
          </p:cNvSpPr>
          <p:nvPr>
            <p:ph type="title"/>
          </p:nvPr>
        </p:nvSpPr>
        <p:spPr>
          <a:xfrm>
            <a:off x="590385" y="730215"/>
            <a:ext cx="3821192" cy="2502569"/>
          </a:xfrm>
        </p:spPr>
        <p:txBody>
          <a:bodyPr/>
          <a:lstStyle/>
          <a:p>
            <a:pPr algn="ctr"/>
            <a:r>
              <a:rPr lang="ru-RU" sz="2800" dirty="0" smtClean="0"/>
              <a:t>В список вносятся субстанции и методы, которые отвечают любым двум из трех следующих критериев:</a:t>
            </a:r>
            <a:endParaRPr lang="ru-RU" sz="2800" dirty="0"/>
          </a:p>
        </p:txBody>
      </p:sp>
      <p:pic>
        <p:nvPicPr>
          <p:cNvPr id="18" name="Объект 17"/>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94960" y="1828800"/>
            <a:ext cx="2781562" cy="3810000"/>
          </a:xfrm>
          <a:ln>
            <a:solidFill>
              <a:schemeClr val="tx2">
                <a:lumMod val="75000"/>
              </a:schemeClr>
            </a:solidFill>
          </a:ln>
        </p:spPr>
      </p:pic>
      <p:sp>
        <p:nvSpPr>
          <p:cNvPr id="2" name="Прямоугольник 1"/>
          <p:cNvSpPr/>
          <p:nvPr/>
        </p:nvSpPr>
        <p:spPr>
          <a:xfrm>
            <a:off x="3785938" y="206995"/>
            <a:ext cx="5197641" cy="523220"/>
          </a:xfrm>
          <a:prstGeom prst="rect">
            <a:avLst/>
          </a:prstGeom>
        </p:spPr>
        <p:txBody>
          <a:bodyPr wrap="square">
            <a:spAutoFit/>
          </a:bodyPr>
          <a:lstStyle/>
          <a:p>
            <a:r>
              <a:rPr lang="ru-RU" sz="2800" b="1" dirty="0" smtClean="0">
                <a:solidFill>
                  <a:srgbClr val="002060"/>
                </a:solidFill>
                <a:cs typeface="Times New Roman" pitchFamily="18" charset="0"/>
              </a:rPr>
              <a:t>Критерии включения в Список</a:t>
            </a:r>
            <a:endParaRPr lang="ru-RU" sz="2800" dirty="0"/>
          </a:p>
        </p:txBody>
      </p:sp>
      <p:pic>
        <p:nvPicPr>
          <p:cNvPr id="6"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93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1138713" y="3099075"/>
            <a:ext cx="3509487" cy="3509487"/>
          </a:xfrm>
        </p:spPr>
      </p:pic>
      <p:sp>
        <p:nvSpPr>
          <p:cNvPr id="3" name="Текст 2"/>
          <p:cNvSpPr>
            <a:spLocks noGrp="1"/>
          </p:cNvSpPr>
          <p:nvPr>
            <p:ph type="body" idx="1"/>
          </p:nvPr>
        </p:nvSpPr>
        <p:spPr>
          <a:xfrm>
            <a:off x="531289" y="2009080"/>
            <a:ext cx="4032504" cy="1656714"/>
          </a:xfrm>
        </p:spPr>
        <p:txBody>
          <a:bodyPr>
            <a:normAutofit fontScale="40000" lnSpcReduction="20000"/>
          </a:bodyPr>
          <a:lstStyle/>
          <a:p>
            <a:r>
              <a:rPr lang="ru-RU" sz="7500" b="1" dirty="0" smtClean="0">
                <a:latin typeface="Candara" panose="020E0502030303020204" pitchFamily="34" charset="0"/>
              </a:rPr>
              <a:t>Фуросемид</a:t>
            </a:r>
            <a:endParaRPr lang="en-US" sz="7500" b="1" dirty="0" smtClean="0">
              <a:latin typeface="Candara" panose="020E0502030303020204" pitchFamily="34" charset="0"/>
            </a:endParaRPr>
          </a:p>
          <a:p>
            <a:r>
              <a:rPr lang="en-US" sz="7000" dirty="0" smtClean="0">
                <a:latin typeface="Candara" panose="020E0502030303020204" pitchFamily="34" charset="0"/>
              </a:rPr>
              <a:t>S5. </a:t>
            </a:r>
            <a:r>
              <a:rPr lang="ru-RU" sz="7000" dirty="0" smtClean="0">
                <a:latin typeface="Candara" panose="020E0502030303020204" pitchFamily="34" charset="0"/>
              </a:rPr>
              <a:t>Диуретики и маскирующие агенты</a:t>
            </a:r>
            <a:endParaRPr lang="en-US" sz="7000" dirty="0" smtClean="0">
              <a:latin typeface="Candara" panose="020E0502030303020204" pitchFamily="34" charset="0"/>
            </a:endParaRPr>
          </a:p>
          <a:p>
            <a:endParaRPr lang="ru-RU" sz="3200" b="1" dirty="0">
              <a:latin typeface="Candara" panose="020E0502030303020204" pitchFamily="34" charset="0"/>
            </a:endParaRPr>
          </a:p>
        </p:txBody>
      </p:sp>
      <p:pic>
        <p:nvPicPr>
          <p:cNvPr id="9" name="Picture 2" descr="http://nada.by/img/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
        <p:nvSpPr>
          <p:cNvPr id="2" name="Текст 1"/>
          <p:cNvSpPr>
            <a:spLocks noGrp="1"/>
          </p:cNvSpPr>
          <p:nvPr>
            <p:ph type="body" sz="quarter" idx="3"/>
          </p:nvPr>
        </p:nvSpPr>
        <p:spPr/>
        <p:txBody>
          <a:bodyPr/>
          <a:lstStyle/>
          <a:p>
            <a:endParaRPr lang="ru-RU"/>
          </a:p>
        </p:txBody>
      </p:sp>
      <p:pic>
        <p:nvPicPr>
          <p:cNvPr id="6" name="Объект 5"/>
          <p:cNvPicPr>
            <a:picLocks noGrp="1" noChangeAspect="1"/>
          </p:cNvPicPr>
          <p:nvPr>
            <p:ph sz="quarter" idx="4"/>
          </p:nvPr>
        </p:nvPicPr>
        <p:blipFill>
          <a:blip r:embed="rId5" cstate="email">
            <a:extLst>
              <a:ext uri="{28A0092B-C50C-407E-A947-70E740481C1C}">
                <a14:useLocalDpi xmlns:a14="http://schemas.microsoft.com/office/drawing/2010/main" val="0"/>
              </a:ext>
            </a:extLst>
          </a:blip>
          <a:stretch>
            <a:fillRect/>
          </a:stretch>
        </p:blipFill>
        <p:spPr>
          <a:xfrm>
            <a:off x="5448910" y="2837437"/>
            <a:ext cx="2697163" cy="2697163"/>
          </a:xfrm>
        </p:spPr>
      </p:pic>
    </p:spTree>
    <p:extLst>
      <p:ext uri="{BB962C8B-B14F-4D97-AF65-F5344CB8AC3E}">
        <p14:creationId xmlns:p14="http://schemas.microsoft.com/office/powerpoint/2010/main" val="719435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2"/>
          </p:nvPr>
        </p:nvSpPr>
        <p:spPr>
          <a:xfrm>
            <a:off x="467544" y="3573016"/>
            <a:ext cx="8352928" cy="2664296"/>
          </a:xfrm>
        </p:spPr>
        <p:txBody>
          <a:bodyPr rtlCol="0">
            <a:noAutofit/>
          </a:bodyPr>
          <a:lstStyle/>
          <a:p>
            <a:pPr fontAlgn="auto">
              <a:lnSpc>
                <a:spcPts val="2880"/>
              </a:lnSpc>
              <a:spcAft>
                <a:spcPts val="0"/>
              </a:spcAft>
              <a:buFont typeface="Wingdings" pitchFamily="2" charset="2"/>
              <a:buNone/>
              <a:defRPr/>
            </a:pPr>
            <a:r>
              <a:rPr lang="en-US"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hlinkClick r:id="rId3"/>
              </a:rPr>
              <a:t>nadabelarus@tut.by</a:t>
            </a:r>
            <a:endParaRPr lang="en-US"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a:lnSpc>
                <a:spcPts val="2880"/>
              </a:lnSpc>
              <a:defRPr/>
            </a:pP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пом. 202, 302-305</a:t>
            </a:r>
          </a:p>
          <a:p>
            <a:pPr>
              <a:lnSpc>
                <a:spcPts val="2880"/>
              </a:lnSpc>
              <a:defRPr/>
            </a:pP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Легкоатлетический манеж, </a:t>
            </a:r>
          </a:p>
          <a:p>
            <a:pPr>
              <a:lnSpc>
                <a:spcPts val="2880"/>
              </a:lnSpc>
              <a:defRPr/>
            </a:pP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пр-т Победителей 109Б,  </a:t>
            </a:r>
            <a:r>
              <a:rPr lang="ru-RU" alt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г.Минск</a:t>
            </a: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2200</a:t>
            </a: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20 </a:t>
            </a:r>
          </a:p>
          <a:p>
            <a:pPr fontAlgn="auto">
              <a:lnSpc>
                <a:spcPts val="2880"/>
              </a:lnSpc>
              <a:spcAft>
                <a:spcPts val="0"/>
              </a:spcAft>
              <a:buFont typeface="Wingdings" pitchFamily="2" charset="2"/>
              <a:buNone/>
              <a:defRPr/>
            </a:pPr>
            <a:r>
              <a:rPr lang="ru-RU" alt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тел. (017) 227 11 63, факс (017) 238 03 31</a:t>
            </a:r>
          </a:p>
        </p:txBody>
      </p:sp>
      <p:sp>
        <p:nvSpPr>
          <p:cNvPr id="2" name="Прямоугольник 1"/>
          <p:cNvSpPr/>
          <p:nvPr/>
        </p:nvSpPr>
        <p:spPr>
          <a:xfrm>
            <a:off x="1619672" y="2393012"/>
            <a:ext cx="6408712"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6600" b="1" spc="300" dirty="0" smtClean="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www.nada.by</a:t>
            </a:r>
            <a:endParaRPr lang="en-GB" sz="6600" b="1" spc="300" dirty="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7849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Группа 3"/>
          <p:cNvGrpSpPr/>
          <p:nvPr/>
        </p:nvGrpSpPr>
        <p:grpSpPr>
          <a:xfrm>
            <a:off x="2951429" y="6207457"/>
            <a:ext cx="3233804" cy="522501"/>
            <a:chOff x="2038980" y="5872604"/>
            <a:chExt cx="3233804" cy="522501"/>
          </a:xfrm>
        </p:grpSpPr>
        <p:pic>
          <p:nvPicPr>
            <p:cNvPr id="3" name="Рисунок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0138" y="5902459"/>
              <a:ext cx="492646" cy="492646"/>
            </a:xfrm>
            <a:prstGeom prst="rect">
              <a:avLst/>
            </a:prstGeom>
          </p:spPr>
        </p:pic>
        <p:pic>
          <p:nvPicPr>
            <p:cNvPr id="5" name="Рисунок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38980" y="5913000"/>
              <a:ext cx="418964" cy="418964"/>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011923" y="5913000"/>
              <a:ext cx="413934" cy="411854"/>
            </a:xfrm>
            <a:prstGeom prst="rect">
              <a:avLst/>
            </a:prstGeom>
          </p:spPr>
        </p:pic>
        <p:pic>
          <p:nvPicPr>
            <p:cNvPr id="11" name="Рисунок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979836" y="5872604"/>
              <a:ext cx="492646" cy="492646"/>
            </a:xfrm>
            <a:prstGeom prst="rect">
              <a:avLst/>
            </a:prstGeom>
          </p:spPr>
        </p:pic>
      </p:grpSp>
    </p:spTree>
    <p:extLst>
      <p:ext uri="{BB962C8B-B14F-4D97-AF65-F5344CB8AC3E}">
        <p14:creationId xmlns:p14="http://schemas.microsoft.com/office/powerpoint/2010/main" val="69602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88639"/>
            <a:ext cx="864096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96336" y="6328836"/>
            <a:ext cx="1296144" cy="41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6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15187" y="-71438"/>
            <a:ext cx="8229600" cy="1252538"/>
          </a:xfrm>
        </p:spPr>
        <p:txBody>
          <a:bodyPr>
            <a:normAutofit/>
          </a:bodyPr>
          <a:lstStyle/>
          <a:p>
            <a:pPr algn="r"/>
            <a:r>
              <a:rPr lang="ru-RU" sz="2800" b="1" dirty="0" smtClean="0">
                <a:solidFill>
                  <a:srgbClr val="002060"/>
                </a:solidFill>
              </a:rPr>
              <a:t>Список запрещенных субстанций и методов</a:t>
            </a:r>
            <a:endParaRPr lang="ru-RU" sz="2800" b="1" dirty="0">
              <a:solidFill>
                <a:srgbClr val="002060"/>
              </a:solidFill>
            </a:endParaRPr>
          </a:p>
        </p:txBody>
      </p:sp>
      <p:sp>
        <p:nvSpPr>
          <p:cNvPr id="5" name="TextBox 4"/>
          <p:cNvSpPr txBox="1"/>
          <p:nvPr/>
        </p:nvSpPr>
        <p:spPr>
          <a:xfrm>
            <a:off x="479751" y="919558"/>
            <a:ext cx="8500473" cy="523220"/>
          </a:xfrm>
          <a:prstGeom prst="rect">
            <a:avLst/>
          </a:prstGeom>
          <a:noFill/>
        </p:spPr>
        <p:txBody>
          <a:bodyPr wrap="square" rtlCol="0">
            <a:spAutoFit/>
          </a:bodyPr>
          <a:lstStyle/>
          <a:p>
            <a:pPr algn="ctr"/>
            <a:r>
              <a:rPr lang="en-US" sz="2800" b="1" u="sng" dirty="0" smtClean="0">
                <a:solidFill>
                  <a:srgbClr val="002060"/>
                </a:solidFill>
                <a:latin typeface="+mj-lt"/>
              </a:rPr>
              <a:t>www.nada.by</a:t>
            </a:r>
          </a:p>
        </p:txBody>
      </p:sp>
      <p:pic>
        <p:nvPicPr>
          <p:cNvPr id="2" name="Рисунок 1"/>
          <p:cNvPicPr>
            <a:picLocks noChangeAspect="1"/>
          </p:cNvPicPr>
          <p:nvPr/>
        </p:nvPicPr>
        <p:blipFill rotWithShape="1">
          <a:blip r:embed="rId3"/>
          <a:srcRect l="19170" t="9181" r="20131" b="33368"/>
          <a:stretch/>
        </p:blipFill>
        <p:spPr>
          <a:xfrm>
            <a:off x="320842" y="1442779"/>
            <a:ext cx="8523945" cy="5246780"/>
          </a:xfrm>
          <a:prstGeom prst="rect">
            <a:avLst/>
          </a:prstGeom>
          <a:ln>
            <a:solidFill>
              <a:schemeClr val="tx2">
                <a:lumMod val="75000"/>
              </a:schemeClr>
            </a:solidFill>
          </a:ln>
        </p:spPr>
      </p:pic>
      <p:sp>
        <p:nvSpPr>
          <p:cNvPr id="6" name="Овал 5"/>
          <p:cNvSpPr/>
          <p:nvPr/>
        </p:nvSpPr>
        <p:spPr>
          <a:xfrm>
            <a:off x="5871411" y="2182518"/>
            <a:ext cx="1090864"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671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15187" y="-71438"/>
            <a:ext cx="8229600" cy="1252538"/>
          </a:xfrm>
        </p:spPr>
        <p:txBody>
          <a:bodyPr>
            <a:normAutofit/>
          </a:bodyPr>
          <a:lstStyle/>
          <a:p>
            <a:pPr algn="r"/>
            <a:r>
              <a:rPr lang="ru-RU" sz="2800" b="1" dirty="0" smtClean="0">
                <a:solidFill>
                  <a:srgbClr val="002060"/>
                </a:solidFill>
              </a:rPr>
              <a:t>Список запрещенных субстанций и методов</a:t>
            </a:r>
            <a:endParaRPr lang="ru-RU" sz="2800" b="1" dirty="0">
              <a:solidFill>
                <a:srgbClr val="002060"/>
              </a:solidFill>
            </a:endParaRPr>
          </a:p>
        </p:txBody>
      </p:sp>
      <p:sp>
        <p:nvSpPr>
          <p:cNvPr id="5" name="TextBox 4"/>
          <p:cNvSpPr txBox="1"/>
          <p:nvPr/>
        </p:nvSpPr>
        <p:spPr>
          <a:xfrm>
            <a:off x="479751" y="919558"/>
            <a:ext cx="8500473" cy="523220"/>
          </a:xfrm>
          <a:prstGeom prst="rect">
            <a:avLst/>
          </a:prstGeom>
          <a:noFill/>
        </p:spPr>
        <p:txBody>
          <a:bodyPr wrap="square" rtlCol="0">
            <a:spAutoFit/>
          </a:bodyPr>
          <a:lstStyle/>
          <a:p>
            <a:pPr algn="ctr"/>
            <a:r>
              <a:rPr lang="en-US" sz="2800" b="1" u="sng" dirty="0" smtClean="0">
                <a:solidFill>
                  <a:srgbClr val="002060"/>
                </a:solidFill>
                <a:latin typeface="+mj-lt"/>
              </a:rPr>
              <a:t>www.nada.by</a:t>
            </a:r>
          </a:p>
        </p:txBody>
      </p:sp>
      <p:pic>
        <p:nvPicPr>
          <p:cNvPr id="2" name="Рисунок 1"/>
          <p:cNvPicPr>
            <a:picLocks noChangeAspect="1"/>
          </p:cNvPicPr>
          <p:nvPr/>
        </p:nvPicPr>
        <p:blipFill rotWithShape="1">
          <a:blip r:embed="rId3"/>
          <a:srcRect l="19607" t="9376" r="20450" b="8926"/>
          <a:stretch/>
        </p:blipFill>
        <p:spPr>
          <a:xfrm>
            <a:off x="615187" y="1442778"/>
            <a:ext cx="8146976" cy="5325745"/>
          </a:xfrm>
          <a:prstGeom prst="rect">
            <a:avLst/>
          </a:prstGeom>
        </p:spPr>
      </p:pic>
    </p:spTree>
    <p:extLst>
      <p:ext uri="{BB962C8B-B14F-4D97-AF65-F5344CB8AC3E}">
        <p14:creationId xmlns:p14="http://schemas.microsoft.com/office/powerpoint/2010/main" val="47397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5228" y="2354625"/>
            <a:ext cx="7962009" cy="3613038"/>
          </a:xfrm>
        </p:spPr>
        <p:txBody>
          <a:bodyPr>
            <a:normAutofit lnSpcReduction="10000"/>
          </a:bodyPr>
          <a:lstStyle/>
          <a:p>
            <a:pPr marL="0" indent="0" algn="just">
              <a:buNone/>
            </a:pPr>
            <a:r>
              <a:rPr lang="ru-RU" dirty="0" smtClean="0">
                <a:solidFill>
                  <a:schemeClr val="tx2">
                    <a:lumMod val="75000"/>
                  </a:schemeClr>
                </a:solidFill>
              </a:rPr>
              <a:t>Субстанции и методы, перечисленные в списке, подразделяются на:</a:t>
            </a:r>
          </a:p>
          <a:p>
            <a:pPr algn="just"/>
            <a:r>
              <a:rPr lang="ru-RU" b="1" dirty="0" smtClean="0">
                <a:solidFill>
                  <a:schemeClr val="tx2">
                    <a:lumMod val="75000"/>
                  </a:schemeClr>
                </a:solidFill>
              </a:rPr>
              <a:t>ЗАПРЕЩЕННЫЕ ПОСТОЯННО </a:t>
            </a:r>
            <a:r>
              <a:rPr lang="ru-RU" dirty="0" smtClean="0">
                <a:solidFill>
                  <a:schemeClr val="tx2">
                    <a:lumMod val="75000"/>
                  </a:schemeClr>
                </a:solidFill>
              </a:rPr>
              <a:t>(субстанции и методы, использование которых запрещено как в соревновательный, так и во </a:t>
            </a:r>
            <a:r>
              <a:rPr lang="ru-RU" dirty="0" err="1" smtClean="0">
                <a:solidFill>
                  <a:schemeClr val="tx2">
                    <a:lumMod val="75000"/>
                  </a:schemeClr>
                </a:solidFill>
              </a:rPr>
              <a:t>внесоревновательный</a:t>
            </a:r>
            <a:r>
              <a:rPr lang="ru-RU" dirty="0" smtClean="0">
                <a:solidFill>
                  <a:schemeClr val="tx2">
                    <a:lumMod val="75000"/>
                  </a:schemeClr>
                </a:solidFill>
              </a:rPr>
              <a:t> периоды)</a:t>
            </a:r>
          </a:p>
          <a:p>
            <a:pPr algn="just"/>
            <a:r>
              <a:rPr lang="ru-RU" b="1" dirty="0" smtClean="0">
                <a:solidFill>
                  <a:schemeClr val="tx2">
                    <a:lumMod val="75000"/>
                  </a:schemeClr>
                </a:solidFill>
              </a:rPr>
              <a:t>ЗАПРЕЩЕННЫЕ В СОРЕВНОВАТЕЛЬНЫЙ ПЕРИОД </a:t>
            </a:r>
            <a:r>
              <a:rPr lang="ru-RU" dirty="0" smtClean="0">
                <a:solidFill>
                  <a:schemeClr val="tx2">
                    <a:lumMod val="75000"/>
                  </a:schemeClr>
                </a:solidFill>
              </a:rPr>
              <a:t>(субстанции и методы использование которых запрещено в период проведения соревнований)</a:t>
            </a:r>
          </a:p>
          <a:p>
            <a:pPr algn="just"/>
            <a:r>
              <a:rPr lang="ru-RU" b="1" dirty="0" smtClean="0">
                <a:solidFill>
                  <a:schemeClr val="tx2">
                    <a:lumMod val="75000"/>
                  </a:schemeClr>
                </a:solidFill>
              </a:rPr>
              <a:t>ЗАПРЕЩЕННЫЕ В ОТДЕЛЬНЫХ ВИДАХ СПОРТА</a:t>
            </a:r>
            <a:endParaRPr lang="ru-RU" b="1" dirty="0">
              <a:solidFill>
                <a:schemeClr val="tx2">
                  <a:lumMod val="75000"/>
                </a:schemeClr>
              </a:solidFill>
            </a:endParaRPr>
          </a:p>
        </p:txBody>
      </p:sp>
      <p:sp>
        <p:nvSpPr>
          <p:cNvPr id="3" name="Заголовок 2"/>
          <p:cNvSpPr>
            <a:spLocks noGrp="1"/>
          </p:cNvSpPr>
          <p:nvPr>
            <p:ph type="title"/>
          </p:nvPr>
        </p:nvSpPr>
        <p:spPr>
          <a:xfrm>
            <a:off x="461433" y="256674"/>
            <a:ext cx="8229600" cy="1061666"/>
          </a:xfrm>
        </p:spPr>
        <p:txBody>
          <a:bodyPr>
            <a:normAutofit/>
          </a:bodyPr>
          <a:lstStyle/>
          <a:p>
            <a:pPr algn="r"/>
            <a:r>
              <a:rPr lang="ru-RU" sz="2800" b="1" dirty="0" smtClean="0">
                <a:solidFill>
                  <a:schemeClr val="tx2">
                    <a:lumMod val="75000"/>
                  </a:schemeClr>
                </a:solidFill>
              </a:rPr>
              <a:t>Структура списка</a:t>
            </a:r>
            <a:endParaRPr lang="ru-RU" sz="2800" b="1" dirty="0">
              <a:solidFill>
                <a:schemeClr val="tx2">
                  <a:lumMod val="75000"/>
                </a:schemeClr>
              </a:solidFill>
            </a:endParaRPr>
          </a:p>
        </p:txBody>
      </p:sp>
      <p:pic>
        <p:nvPicPr>
          <p:cNvPr id="4"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8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46264661"/>
              </p:ext>
            </p:extLst>
          </p:nvPr>
        </p:nvGraphicFramePr>
        <p:xfrm>
          <a:off x="-1" y="15241"/>
          <a:ext cx="9144000" cy="6805213"/>
        </p:xfrm>
        <a:graphic>
          <a:graphicData uri="http://schemas.openxmlformats.org/drawingml/2006/table">
            <a:tbl>
              <a:tblPr firstRow="1" bandRow="1">
                <a:tableStyleId>{5C22544A-7EE6-4342-B048-85BDC9FD1C3A}</a:tableStyleId>
              </a:tblPr>
              <a:tblGrid>
                <a:gridCol w="2286001"/>
                <a:gridCol w="2407325"/>
                <a:gridCol w="2164673"/>
                <a:gridCol w="2286001"/>
              </a:tblGrid>
              <a:tr h="453122">
                <a:tc gridSpan="3">
                  <a:txBody>
                    <a:bodyPr/>
                    <a:lstStyle/>
                    <a:p>
                      <a:pPr algn="ctr"/>
                      <a:r>
                        <a:rPr lang="ru-RU" sz="2400" dirty="0" smtClean="0">
                          <a:solidFill>
                            <a:schemeClr val="tx2">
                              <a:lumMod val="50000"/>
                            </a:schemeClr>
                          </a:solidFill>
                        </a:rPr>
                        <a:t>СУБСТАНЦИИ</a:t>
                      </a:r>
                      <a:endParaRPr lang="ru-RU" sz="2400" dirty="0">
                        <a:solidFill>
                          <a:schemeClr val="tx2">
                            <a:lumMod val="50000"/>
                          </a:schemeClr>
                        </a:solidFill>
                      </a:endParaRPr>
                    </a:p>
                  </a:txBody>
                  <a:tcPr/>
                </a:tc>
                <a:tc hMerge="1">
                  <a:txBody>
                    <a:bodyPr/>
                    <a:lstStyle/>
                    <a:p>
                      <a:endParaRPr lang="ru-RU" dirty="0"/>
                    </a:p>
                  </a:txBody>
                  <a:tcPr/>
                </a:tc>
                <a:tc hMerge="1">
                  <a:txBody>
                    <a:bodyPr/>
                    <a:lstStyle/>
                    <a:p>
                      <a:endParaRPr lang="ru-RU" dirty="0"/>
                    </a:p>
                  </a:txBody>
                  <a:tcPr/>
                </a:tc>
                <a:tc>
                  <a:txBody>
                    <a:bodyPr/>
                    <a:lstStyle/>
                    <a:p>
                      <a:pPr algn="ctr"/>
                      <a:r>
                        <a:rPr lang="ru-RU" sz="2400" dirty="0" smtClean="0">
                          <a:solidFill>
                            <a:schemeClr val="tx2">
                              <a:lumMod val="50000"/>
                            </a:schemeClr>
                          </a:solidFill>
                        </a:rPr>
                        <a:t>МЕТОДЫ</a:t>
                      </a:r>
                      <a:endParaRPr lang="ru-RU" sz="2400" dirty="0">
                        <a:solidFill>
                          <a:schemeClr val="tx2">
                            <a:lumMod val="50000"/>
                          </a:schemeClr>
                        </a:solidFill>
                      </a:endParaRPr>
                    </a:p>
                  </a:txBody>
                  <a:tcPr/>
                </a:tc>
              </a:tr>
              <a:tr h="906245">
                <a:tc>
                  <a:txBody>
                    <a:bodyPr/>
                    <a:lstStyle/>
                    <a:p>
                      <a:pPr algn="ctr"/>
                      <a:r>
                        <a:rPr lang="ru-RU" sz="1800" b="1" dirty="0" smtClean="0">
                          <a:solidFill>
                            <a:schemeClr val="tx2">
                              <a:lumMod val="75000"/>
                            </a:schemeClr>
                          </a:solidFill>
                        </a:rPr>
                        <a:t>Запрещенные</a:t>
                      </a:r>
                      <a:r>
                        <a:rPr lang="ru-RU" sz="1800" b="1" baseline="0" dirty="0" smtClean="0">
                          <a:solidFill>
                            <a:schemeClr val="tx2">
                              <a:lumMod val="75000"/>
                            </a:schemeClr>
                          </a:solidFill>
                        </a:rPr>
                        <a:t> постоянно</a:t>
                      </a:r>
                      <a:endParaRPr lang="ru-RU" sz="1800" b="1" dirty="0">
                        <a:solidFill>
                          <a:schemeClr val="tx2">
                            <a:lumMod val="75000"/>
                          </a:schemeClr>
                        </a:solidFill>
                      </a:endParaRPr>
                    </a:p>
                  </a:txBody>
                  <a:tcPr/>
                </a:tc>
                <a:tc>
                  <a:txBody>
                    <a:bodyPr/>
                    <a:lstStyle/>
                    <a:p>
                      <a:pPr algn="ctr"/>
                      <a:r>
                        <a:rPr lang="ru-RU" sz="1800" b="1" dirty="0" smtClean="0">
                          <a:solidFill>
                            <a:schemeClr val="tx2">
                              <a:lumMod val="75000"/>
                            </a:schemeClr>
                          </a:solidFill>
                        </a:rPr>
                        <a:t>Запрещенные</a:t>
                      </a:r>
                      <a:r>
                        <a:rPr lang="ru-RU" sz="1800" b="1" baseline="0" dirty="0" smtClean="0">
                          <a:solidFill>
                            <a:schemeClr val="tx2">
                              <a:lumMod val="75000"/>
                            </a:schemeClr>
                          </a:solidFill>
                        </a:rPr>
                        <a:t> в соревновательный период</a:t>
                      </a:r>
                      <a:endParaRPr lang="ru-RU" sz="1800" b="1" dirty="0">
                        <a:solidFill>
                          <a:schemeClr val="tx2">
                            <a:lumMod val="75000"/>
                          </a:schemeClr>
                        </a:solidFill>
                      </a:endParaRPr>
                    </a:p>
                  </a:txBody>
                  <a:tcPr/>
                </a:tc>
                <a:tc>
                  <a:txBody>
                    <a:bodyPr/>
                    <a:lstStyle/>
                    <a:p>
                      <a:pPr algn="ctr"/>
                      <a:r>
                        <a:rPr lang="ru-RU" sz="1800" b="1" dirty="0" smtClean="0">
                          <a:solidFill>
                            <a:schemeClr val="tx2">
                              <a:lumMod val="75000"/>
                            </a:schemeClr>
                          </a:solidFill>
                        </a:rPr>
                        <a:t>Запрещенные в отдельных видах спорта</a:t>
                      </a:r>
                      <a:endParaRPr lang="ru-RU" sz="1800" b="1" dirty="0">
                        <a:solidFill>
                          <a:schemeClr val="tx2">
                            <a:lumMod val="75000"/>
                          </a:schemeClr>
                        </a:solidFill>
                      </a:endParaRPr>
                    </a:p>
                  </a:txBody>
                  <a:tcPr/>
                </a:tc>
                <a:tc>
                  <a:txBody>
                    <a:bodyPr/>
                    <a:lstStyle/>
                    <a:p>
                      <a:pPr algn="ctr"/>
                      <a:r>
                        <a:rPr lang="ru-RU" sz="1800" b="1" dirty="0" smtClean="0">
                          <a:solidFill>
                            <a:schemeClr val="tx2">
                              <a:lumMod val="75000"/>
                            </a:schemeClr>
                          </a:solidFill>
                        </a:rPr>
                        <a:t>Запрещенные постоянно</a:t>
                      </a:r>
                      <a:endParaRPr lang="ru-RU" sz="1800" b="1" dirty="0">
                        <a:solidFill>
                          <a:schemeClr val="tx2">
                            <a:lumMod val="75000"/>
                          </a:schemeClr>
                        </a:solidFill>
                      </a:endParaRPr>
                    </a:p>
                  </a:txBody>
                  <a:tcPr/>
                </a:tc>
              </a:tr>
              <a:tr h="860932">
                <a:tc>
                  <a:txBody>
                    <a:bodyPr/>
                    <a:lstStyle/>
                    <a:p>
                      <a:r>
                        <a:rPr lang="en-US" sz="1700" b="1" dirty="0" smtClean="0">
                          <a:solidFill>
                            <a:schemeClr val="tx2">
                              <a:lumMod val="75000"/>
                            </a:schemeClr>
                          </a:solidFill>
                        </a:rPr>
                        <a:t>S0.</a:t>
                      </a:r>
                      <a:r>
                        <a:rPr lang="en-US" sz="1700" b="1" baseline="0" dirty="0" smtClean="0">
                          <a:solidFill>
                            <a:schemeClr val="tx2">
                              <a:lumMod val="75000"/>
                            </a:schemeClr>
                          </a:solidFill>
                        </a:rPr>
                        <a:t> </a:t>
                      </a:r>
                      <a:r>
                        <a:rPr lang="en-US" sz="1700" dirty="0" smtClean="0">
                          <a:solidFill>
                            <a:schemeClr val="bg2">
                              <a:lumMod val="25000"/>
                            </a:schemeClr>
                          </a:solidFill>
                        </a:rPr>
                        <a:t> </a:t>
                      </a:r>
                      <a:r>
                        <a:rPr lang="ru-RU" sz="1700" dirty="0" smtClean="0">
                          <a:solidFill>
                            <a:schemeClr val="bg2">
                              <a:lumMod val="25000"/>
                            </a:schemeClr>
                          </a:solidFill>
                        </a:rPr>
                        <a:t>Не допущенные к применению</a:t>
                      </a:r>
                      <a:endParaRPr lang="ru-RU" sz="1700" dirty="0">
                        <a:solidFill>
                          <a:schemeClr val="bg2">
                            <a:lumMod val="25000"/>
                          </a:schemeClr>
                        </a:solidFill>
                      </a:endParaRPr>
                    </a:p>
                  </a:txBody>
                  <a:tcPr/>
                </a:tc>
                <a:tc>
                  <a:txBody>
                    <a:bodyPr/>
                    <a:lstStyle/>
                    <a:p>
                      <a:r>
                        <a:rPr lang="en-US" sz="1700" b="1" dirty="0" smtClean="0">
                          <a:solidFill>
                            <a:schemeClr val="tx2">
                              <a:lumMod val="75000"/>
                            </a:schemeClr>
                          </a:solidFill>
                          <a:latin typeface="+mn-lt"/>
                        </a:rPr>
                        <a:t>S6. </a:t>
                      </a:r>
                      <a:r>
                        <a:rPr lang="ru-RU" sz="1700" b="0" dirty="0" smtClean="0">
                          <a:solidFill>
                            <a:schemeClr val="tx2">
                              <a:lumMod val="75000"/>
                            </a:schemeClr>
                          </a:solidFill>
                          <a:latin typeface="+mn-lt"/>
                        </a:rPr>
                        <a:t>Стимуляторы</a:t>
                      </a:r>
                      <a:endParaRPr lang="ru-RU" sz="1700" b="0" dirty="0">
                        <a:solidFill>
                          <a:schemeClr val="tx2">
                            <a:lumMod val="75000"/>
                          </a:schemeClr>
                        </a:solidFill>
                        <a:latin typeface="+mn-lt"/>
                      </a:endParaRPr>
                    </a:p>
                  </a:txBody>
                  <a:tcPr/>
                </a:tc>
                <a:tc>
                  <a:txBody>
                    <a:bodyPr/>
                    <a:lstStyle/>
                    <a:p>
                      <a:r>
                        <a:rPr lang="en-US" sz="1700" b="1" dirty="0" smtClean="0">
                          <a:solidFill>
                            <a:schemeClr val="tx2">
                              <a:lumMod val="75000"/>
                            </a:schemeClr>
                          </a:solidFill>
                        </a:rPr>
                        <a:t>P1. </a:t>
                      </a:r>
                      <a:r>
                        <a:rPr lang="ru-RU" sz="1700" b="0" dirty="0" smtClean="0">
                          <a:solidFill>
                            <a:schemeClr val="tx2">
                              <a:lumMod val="75000"/>
                            </a:schemeClr>
                          </a:solidFill>
                        </a:rPr>
                        <a:t>Бета-блокаторы</a:t>
                      </a:r>
                      <a:endParaRPr lang="ru-RU" sz="1700" b="1" dirty="0">
                        <a:solidFill>
                          <a:schemeClr val="tx2">
                            <a:lumMod val="75000"/>
                          </a:schemeClr>
                        </a:solidFill>
                      </a:endParaRPr>
                    </a:p>
                  </a:txBody>
                  <a:tcPr/>
                </a:tc>
                <a:tc>
                  <a:txBody>
                    <a:bodyPr/>
                    <a:lstStyle/>
                    <a:p>
                      <a:r>
                        <a:rPr lang="en-US" sz="1700" b="1" dirty="0" smtClean="0">
                          <a:solidFill>
                            <a:schemeClr val="tx2">
                              <a:lumMod val="75000"/>
                            </a:schemeClr>
                          </a:solidFill>
                        </a:rPr>
                        <a:t>M1. </a:t>
                      </a:r>
                      <a:r>
                        <a:rPr lang="ru-RU" sz="1700" b="0" dirty="0" smtClean="0">
                          <a:solidFill>
                            <a:schemeClr val="tx2">
                              <a:lumMod val="75000"/>
                            </a:schemeClr>
                          </a:solidFill>
                        </a:rPr>
                        <a:t>Манипуляции</a:t>
                      </a:r>
                      <a:r>
                        <a:rPr lang="ru-RU" sz="1700" b="0" baseline="0" dirty="0" smtClean="0">
                          <a:solidFill>
                            <a:schemeClr val="tx2">
                              <a:lumMod val="75000"/>
                            </a:schemeClr>
                          </a:solidFill>
                        </a:rPr>
                        <a:t> с кровью или ее компонентами</a:t>
                      </a:r>
                      <a:endParaRPr lang="ru-RU" sz="1700" b="1" dirty="0">
                        <a:solidFill>
                          <a:schemeClr val="tx2">
                            <a:lumMod val="75000"/>
                          </a:schemeClr>
                        </a:solidFill>
                      </a:endParaRPr>
                    </a:p>
                  </a:txBody>
                  <a:tcPr/>
                </a:tc>
              </a:tr>
              <a:tr h="860932">
                <a:tc>
                  <a:txBody>
                    <a:bodyPr/>
                    <a:lstStyle/>
                    <a:p>
                      <a:r>
                        <a:rPr lang="en-US" sz="1700" b="1" dirty="0" smtClean="0">
                          <a:solidFill>
                            <a:schemeClr val="tx2">
                              <a:lumMod val="75000"/>
                            </a:schemeClr>
                          </a:solidFill>
                        </a:rPr>
                        <a:t>S1. </a:t>
                      </a:r>
                      <a:r>
                        <a:rPr lang="ru-RU" sz="1700" b="0" dirty="0" smtClean="0">
                          <a:solidFill>
                            <a:schemeClr val="tx2">
                              <a:lumMod val="75000"/>
                            </a:schemeClr>
                          </a:solidFill>
                        </a:rPr>
                        <a:t>Анаболические</a:t>
                      </a:r>
                      <a:r>
                        <a:rPr lang="ru-RU" sz="1700" b="0" baseline="0" dirty="0" smtClean="0">
                          <a:solidFill>
                            <a:schemeClr val="tx2">
                              <a:lumMod val="75000"/>
                            </a:schemeClr>
                          </a:solidFill>
                        </a:rPr>
                        <a:t> агенты</a:t>
                      </a:r>
                      <a:endParaRPr lang="ru-RU" sz="1700" b="1" dirty="0">
                        <a:solidFill>
                          <a:schemeClr val="tx2">
                            <a:lumMod val="75000"/>
                          </a:schemeClr>
                        </a:solidFill>
                      </a:endParaRPr>
                    </a:p>
                  </a:txBody>
                  <a:tcPr/>
                </a:tc>
                <a:tc>
                  <a:txBody>
                    <a:bodyPr/>
                    <a:lstStyle/>
                    <a:p>
                      <a:r>
                        <a:rPr lang="en-US" sz="1700" b="1" dirty="0" smtClean="0">
                          <a:solidFill>
                            <a:schemeClr val="tx2">
                              <a:lumMod val="75000"/>
                            </a:schemeClr>
                          </a:solidFill>
                        </a:rPr>
                        <a:t>S7. </a:t>
                      </a:r>
                      <a:r>
                        <a:rPr lang="ru-RU" sz="1700" b="0" dirty="0" smtClean="0">
                          <a:solidFill>
                            <a:schemeClr val="tx2">
                              <a:lumMod val="75000"/>
                            </a:schemeClr>
                          </a:solidFill>
                        </a:rPr>
                        <a:t>Наркотики</a:t>
                      </a:r>
                      <a:endParaRPr lang="ru-RU" sz="1700" b="1" dirty="0">
                        <a:solidFill>
                          <a:schemeClr val="tx2">
                            <a:lumMod val="75000"/>
                          </a:schemeClr>
                        </a:solidFill>
                      </a:endParaRPr>
                    </a:p>
                  </a:txBody>
                  <a:tcPr/>
                </a:tc>
                <a:tc rowSpan="8">
                  <a:txBody>
                    <a:bodyPr/>
                    <a:lstStyle/>
                    <a:p>
                      <a:pPr marL="285750" indent="-285750">
                        <a:buFont typeface="Wingdings" panose="05000000000000000000" pitchFamily="2" charset="2"/>
                        <a:buChar char="ü"/>
                      </a:pPr>
                      <a:r>
                        <a:rPr lang="ru-RU" sz="1700" dirty="0" smtClean="0">
                          <a:solidFill>
                            <a:schemeClr val="tx2">
                              <a:lumMod val="75000"/>
                            </a:schemeClr>
                          </a:solidFill>
                        </a:rPr>
                        <a:t>Стрельба</a:t>
                      </a:r>
                      <a:r>
                        <a:rPr lang="ru-RU" sz="1700" baseline="0" dirty="0" smtClean="0">
                          <a:solidFill>
                            <a:schemeClr val="tx2">
                              <a:lumMod val="75000"/>
                            </a:schemeClr>
                          </a:solidFill>
                        </a:rPr>
                        <a:t> из лука (</a:t>
                      </a:r>
                      <a:r>
                        <a:rPr lang="en-US" sz="1700" baseline="0" dirty="0" smtClean="0">
                          <a:solidFill>
                            <a:schemeClr val="tx2">
                              <a:lumMod val="75000"/>
                            </a:schemeClr>
                          </a:solidFill>
                        </a:rPr>
                        <a:t>WA</a:t>
                      </a:r>
                      <a:r>
                        <a:rPr lang="ru-RU" sz="1700" baseline="0" dirty="0" smtClean="0">
                          <a:solidFill>
                            <a:schemeClr val="tx2">
                              <a:lumMod val="75000"/>
                            </a:schemeClr>
                          </a:solidFill>
                        </a:rPr>
                        <a:t>)</a:t>
                      </a:r>
                    </a:p>
                    <a:p>
                      <a:pPr marL="285750" indent="-285750">
                        <a:buFont typeface="Wingdings" panose="05000000000000000000" pitchFamily="2" charset="2"/>
                        <a:buChar char="ü"/>
                      </a:pPr>
                      <a:r>
                        <a:rPr lang="ru-RU" sz="1700" dirty="0" smtClean="0">
                          <a:solidFill>
                            <a:schemeClr val="tx2">
                              <a:lumMod val="75000"/>
                            </a:schemeClr>
                          </a:solidFill>
                        </a:rPr>
                        <a:t>Автоспорт (</a:t>
                      </a:r>
                      <a:r>
                        <a:rPr lang="en-US" sz="1700" dirty="0" smtClean="0">
                          <a:solidFill>
                            <a:schemeClr val="tx2">
                              <a:lumMod val="75000"/>
                            </a:schemeClr>
                          </a:solidFill>
                        </a:rPr>
                        <a:t>FIA</a:t>
                      </a:r>
                      <a:r>
                        <a:rPr lang="ru-RU" sz="1700" dirty="0" smtClean="0">
                          <a:solidFill>
                            <a:schemeClr val="tx2">
                              <a:lumMod val="75000"/>
                            </a:schemeClr>
                          </a:solidFill>
                        </a:rPr>
                        <a:t>)</a:t>
                      </a:r>
                    </a:p>
                    <a:p>
                      <a:pPr marL="285750" indent="-285750">
                        <a:buFont typeface="Wingdings" panose="05000000000000000000" pitchFamily="2" charset="2"/>
                        <a:buChar char="ü"/>
                      </a:pPr>
                      <a:r>
                        <a:rPr lang="ru-RU" sz="1700" dirty="0" smtClean="0">
                          <a:solidFill>
                            <a:schemeClr val="tx2">
                              <a:lumMod val="75000"/>
                            </a:schemeClr>
                          </a:solidFill>
                        </a:rPr>
                        <a:t>Бильярдный спорт (все дисциплины) (</a:t>
                      </a:r>
                      <a:r>
                        <a:rPr lang="en-US" sz="1700" dirty="0" smtClean="0">
                          <a:solidFill>
                            <a:schemeClr val="tx2">
                              <a:lumMod val="75000"/>
                            </a:schemeClr>
                          </a:solidFill>
                        </a:rPr>
                        <a:t>WCBS</a:t>
                      </a:r>
                      <a:r>
                        <a:rPr lang="ru-RU" sz="1700" dirty="0" smtClean="0">
                          <a:solidFill>
                            <a:schemeClr val="tx2">
                              <a:lumMod val="75000"/>
                            </a:schemeClr>
                          </a:solidFill>
                        </a:rPr>
                        <a:t>)</a:t>
                      </a:r>
                      <a:endParaRPr lang="en-US" sz="1700" dirty="0" smtClean="0">
                        <a:solidFill>
                          <a:schemeClr val="tx2">
                            <a:lumMod val="75000"/>
                          </a:schemeClr>
                        </a:solidFill>
                      </a:endParaRPr>
                    </a:p>
                    <a:p>
                      <a:pPr marL="285750" indent="-285750">
                        <a:buFont typeface="Wingdings" panose="05000000000000000000" pitchFamily="2" charset="2"/>
                        <a:buChar char="ü"/>
                      </a:pPr>
                      <a:r>
                        <a:rPr lang="ru-RU" sz="1700" dirty="0" err="1" smtClean="0">
                          <a:solidFill>
                            <a:schemeClr val="tx2">
                              <a:lumMod val="75000"/>
                            </a:schemeClr>
                          </a:solidFill>
                        </a:rPr>
                        <a:t>Дартс</a:t>
                      </a:r>
                      <a:r>
                        <a:rPr lang="ru-RU" sz="1700" baseline="0" dirty="0" smtClean="0">
                          <a:solidFill>
                            <a:schemeClr val="tx2">
                              <a:lumMod val="75000"/>
                            </a:schemeClr>
                          </a:solidFill>
                        </a:rPr>
                        <a:t> (</a:t>
                      </a:r>
                      <a:r>
                        <a:rPr lang="en-US" sz="1700" baseline="0" dirty="0" smtClean="0">
                          <a:solidFill>
                            <a:schemeClr val="tx2">
                              <a:lumMod val="75000"/>
                            </a:schemeClr>
                          </a:solidFill>
                        </a:rPr>
                        <a:t>WDF</a:t>
                      </a:r>
                      <a:r>
                        <a:rPr lang="ru-RU" sz="1700" baseline="0" dirty="0" smtClean="0">
                          <a:solidFill>
                            <a:schemeClr val="tx2">
                              <a:lumMod val="75000"/>
                            </a:schemeClr>
                          </a:solidFill>
                        </a:rPr>
                        <a:t>)</a:t>
                      </a:r>
                    </a:p>
                    <a:p>
                      <a:pPr marL="285750" indent="-285750">
                        <a:buFont typeface="Wingdings" panose="05000000000000000000" pitchFamily="2" charset="2"/>
                        <a:buChar char="ü"/>
                      </a:pPr>
                      <a:r>
                        <a:rPr lang="ru-RU" sz="1700" baseline="0" dirty="0" smtClean="0">
                          <a:solidFill>
                            <a:schemeClr val="tx2">
                              <a:lumMod val="75000"/>
                            </a:schemeClr>
                          </a:solidFill>
                        </a:rPr>
                        <a:t>Гольф (</a:t>
                      </a:r>
                      <a:r>
                        <a:rPr lang="en-US" sz="1700" baseline="0" dirty="0" smtClean="0">
                          <a:solidFill>
                            <a:schemeClr val="tx2">
                              <a:lumMod val="75000"/>
                            </a:schemeClr>
                          </a:solidFill>
                        </a:rPr>
                        <a:t>IGF</a:t>
                      </a:r>
                      <a:r>
                        <a:rPr lang="ru-RU" sz="1700" baseline="0" dirty="0" smtClean="0">
                          <a:solidFill>
                            <a:schemeClr val="tx2">
                              <a:lumMod val="75000"/>
                            </a:schemeClr>
                          </a:solidFill>
                        </a:rPr>
                        <a:t>)</a:t>
                      </a:r>
                      <a:endParaRPr lang="en-US" sz="1700" baseline="0" dirty="0" smtClean="0">
                        <a:solidFill>
                          <a:schemeClr val="tx2">
                            <a:lumMod val="75000"/>
                          </a:schemeClr>
                        </a:solidFill>
                      </a:endParaRPr>
                    </a:p>
                    <a:p>
                      <a:pPr marL="285750" indent="-285750">
                        <a:buFont typeface="Wingdings" panose="05000000000000000000" pitchFamily="2" charset="2"/>
                        <a:buChar char="ü"/>
                      </a:pPr>
                      <a:r>
                        <a:rPr lang="ru-RU" sz="1700" baseline="0" dirty="0" smtClean="0">
                          <a:solidFill>
                            <a:schemeClr val="tx2">
                              <a:lumMod val="75000"/>
                            </a:schemeClr>
                          </a:solidFill>
                        </a:rPr>
                        <a:t>Стрельба (</a:t>
                      </a:r>
                      <a:r>
                        <a:rPr lang="en-US" sz="1700" baseline="0" dirty="0" smtClean="0">
                          <a:solidFill>
                            <a:schemeClr val="tx2">
                              <a:lumMod val="75000"/>
                            </a:schemeClr>
                          </a:solidFill>
                        </a:rPr>
                        <a:t>ISSF, IPC</a:t>
                      </a:r>
                      <a:r>
                        <a:rPr lang="ru-RU" sz="1700" baseline="0" dirty="0" smtClean="0">
                          <a:solidFill>
                            <a:schemeClr val="tx2">
                              <a:lumMod val="75000"/>
                            </a:schemeClr>
                          </a:solidFill>
                        </a:rPr>
                        <a:t>)</a:t>
                      </a:r>
                      <a:endParaRPr lang="en-US" sz="1700" baseline="0" dirty="0" smtClean="0">
                        <a:solidFill>
                          <a:schemeClr val="tx2">
                            <a:lumMod val="75000"/>
                          </a:schemeClr>
                        </a:solidFill>
                      </a:endParaRPr>
                    </a:p>
                    <a:p>
                      <a:pPr marL="285750" indent="-285750">
                        <a:buFont typeface="Wingdings" panose="05000000000000000000" pitchFamily="2" charset="2"/>
                        <a:buChar char="ü"/>
                      </a:pPr>
                      <a:r>
                        <a:rPr lang="ru-RU" sz="1700" baseline="0" dirty="0" smtClean="0">
                          <a:solidFill>
                            <a:schemeClr val="tx2">
                              <a:lumMod val="75000"/>
                            </a:schemeClr>
                          </a:solidFill>
                        </a:rPr>
                        <a:t>Лыжный спорт/ сноубординг (</a:t>
                      </a:r>
                      <a:r>
                        <a:rPr lang="en-US" sz="1700" baseline="0" dirty="0" smtClean="0">
                          <a:solidFill>
                            <a:schemeClr val="tx2">
                              <a:lumMod val="75000"/>
                            </a:schemeClr>
                          </a:solidFill>
                        </a:rPr>
                        <a:t>FIS</a:t>
                      </a:r>
                      <a:r>
                        <a:rPr lang="ru-RU" sz="1700" baseline="0" dirty="0" smtClean="0">
                          <a:solidFill>
                            <a:schemeClr val="tx2">
                              <a:lumMod val="75000"/>
                            </a:schemeClr>
                          </a:solidFill>
                        </a:rPr>
                        <a:t>)</a:t>
                      </a:r>
                      <a:endParaRPr lang="en-US" sz="1700" baseline="0" dirty="0" smtClean="0">
                        <a:solidFill>
                          <a:schemeClr val="tx2">
                            <a:lumMod val="75000"/>
                          </a:schemeClr>
                        </a:solidFill>
                      </a:endParaRPr>
                    </a:p>
                    <a:p>
                      <a:pPr marL="285750" indent="-285750">
                        <a:buFont typeface="Wingdings" panose="05000000000000000000" pitchFamily="2" charset="2"/>
                        <a:buChar char="ü"/>
                      </a:pPr>
                      <a:r>
                        <a:rPr lang="ru-RU" sz="1700" baseline="0" dirty="0" smtClean="0">
                          <a:solidFill>
                            <a:schemeClr val="tx2">
                              <a:lumMod val="75000"/>
                            </a:schemeClr>
                          </a:solidFill>
                        </a:rPr>
                        <a:t>Подводное плавание (</a:t>
                      </a:r>
                      <a:r>
                        <a:rPr lang="en-US" sz="1700" baseline="0" dirty="0" smtClean="0">
                          <a:solidFill>
                            <a:schemeClr val="tx2">
                              <a:lumMod val="75000"/>
                            </a:schemeClr>
                          </a:solidFill>
                        </a:rPr>
                        <a:t>CMAS</a:t>
                      </a:r>
                      <a:r>
                        <a:rPr lang="ru-RU" sz="1700" baseline="0" dirty="0" smtClean="0">
                          <a:solidFill>
                            <a:schemeClr val="tx2">
                              <a:lumMod val="75000"/>
                            </a:schemeClr>
                          </a:solidFill>
                        </a:rPr>
                        <a:t>)</a:t>
                      </a:r>
                      <a:endParaRPr lang="ru-RU" sz="1700" dirty="0">
                        <a:solidFill>
                          <a:schemeClr val="tx2">
                            <a:lumMod val="75000"/>
                          </a:schemeClr>
                        </a:solidFill>
                      </a:endParaRPr>
                    </a:p>
                  </a:txBody>
                  <a:tcPr/>
                </a:tc>
                <a:tc>
                  <a:txBody>
                    <a:bodyPr/>
                    <a:lstStyle/>
                    <a:p>
                      <a:r>
                        <a:rPr lang="en-US" sz="1700" b="1" dirty="0" smtClean="0">
                          <a:solidFill>
                            <a:schemeClr val="tx2">
                              <a:lumMod val="75000"/>
                            </a:schemeClr>
                          </a:solidFill>
                        </a:rPr>
                        <a:t>M2. </a:t>
                      </a:r>
                      <a:r>
                        <a:rPr lang="ru-RU" sz="1700" b="0" dirty="0" smtClean="0">
                          <a:solidFill>
                            <a:schemeClr val="tx2">
                              <a:lumMod val="75000"/>
                            </a:schemeClr>
                          </a:solidFill>
                        </a:rPr>
                        <a:t>Химические или</a:t>
                      </a:r>
                      <a:r>
                        <a:rPr lang="ru-RU" sz="1700" b="0" baseline="0" dirty="0" smtClean="0">
                          <a:solidFill>
                            <a:schemeClr val="tx2">
                              <a:lumMod val="75000"/>
                            </a:schemeClr>
                          </a:solidFill>
                        </a:rPr>
                        <a:t> физические манипуляции</a:t>
                      </a:r>
                      <a:endParaRPr lang="ru-RU" sz="1700" b="1" dirty="0">
                        <a:solidFill>
                          <a:schemeClr val="tx2">
                            <a:lumMod val="75000"/>
                          </a:schemeClr>
                        </a:solidFill>
                      </a:endParaRPr>
                    </a:p>
                  </a:txBody>
                  <a:tcPr/>
                </a:tc>
              </a:tr>
              <a:tr h="1374471">
                <a:tc>
                  <a:txBody>
                    <a:bodyPr/>
                    <a:lstStyle/>
                    <a:p>
                      <a:r>
                        <a:rPr lang="en-US" sz="1700" b="1" dirty="0" smtClean="0">
                          <a:solidFill>
                            <a:schemeClr val="tx2">
                              <a:lumMod val="75000"/>
                            </a:schemeClr>
                          </a:solidFill>
                        </a:rPr>
                        <a:t>S2. </a:t>
                      </a:r>
                      <a:r>
                        <a:rPr lang="ru-RU" sz="1700" b="0" dirty="0" smtClean="0">
                          <a:solidFill>
                            <a:schemeClr val="tx2">
                              <a:lumMod val="75000"/>
                            </a:schemeClr>
                          </a:solidFill>
                        </a:rPr>
                        <a:t>Пептидные гормоны, факторы роста, подобные субстанции и миметики</a:t>
                      </a:r>
                      <a:endParaRPr lang="ru-RU" sz="1700" b="0" dirty="0">
                        <a:solidFill>
                          <a:schemeClr val="tx2">
                            <a:lumMod val="75000"/>
                          </a:schemeClr>
                        </a:solidFill>
                      </a:endParaRPr>
                    </a:p>
                  </a:txBody>
                  <a:tcPr/>
                </a:tc>
                <a:tc>
                  <a:txBody>
                    <a:bodyPr/>
                    <a:lstStyle/>
                    <a:p>
                      <a:r>
                        <a:rPr lang="en-US" sz="1700" b="1" dirty="0" smtClean="0">
                          <a:solidFill>
                            <a:schemeClr val="tx2">
                              <a:lumMod val="75000"/>
                            </a:schemeClr>
                          </a:solidFill>
                        </a:rPr>
                        <a:t>S8. </a:t>
                      </a:r>
                      <a:r>
                        <a:rPr lang="ru-RU" sz="1700" b="0" dirty="0" err="1" smtClean="0">
                          <a:solidFill>
                            <a:schemeClr val="tx2">
                              <a:lumMod val="75000"/>
                            </a:schemeClr>
                          </a:solidFill>
                        </a:rPr>
                        <a:t>Каннабиноиды</a:t>
                      </a:r>
                      <a:endParaRPr lang="ru-RU" sz="1700" b="0" dirty="0">
                        <a:solidFill>
                          <a:schemeClr val="tx2">
                            <a:lumMod val="75000"/>
                          </a:schemeClr>
                        </a:solidFill>
                      </a:endParaRPr>
                    </a:p>
                  </a:txBody>
                  <a:tcPr/>
                </a:tc>
                <a:tc vMerge="1">
                  <a:txBody>
                    <a:bodyPr/>
                    <a:lstStyle/>
                    <a:p>
                      <a:endParaRPr lang="ru-RU" dirty="0"/>
                    </a:p>
                  </a:txBody>
                  <a:tcPr/>
                </a:tc>
                <a:tc rowSpan="2">
                  <a:txBody>
                    <a:bodyPr/>
                    <a:lstStyle/>
                    <a:p>
                      <a:r>
                        <a:rPr lang="en-US" sz="1700" b="1" dirty="0" smtClean="0">
                          <a:solidFill>
                            <a:schemeClr val="tx2">
                              <a:lumMod val="75000"/>
                            </a:schemeClr>
                          </a:solidFill>
                        </a:rPr>
                        <a:t>M3.</a:t>
                      </a:r>
                      <a:r>
                        <a:rPr lang="en-US" sz="1700" b="1" baseline="0" dirty="0" smtClean="0">
                          <a:solidFill>
                            <a:schemeClr val="tx2">
                              <a:lumMod val="75000"/>
                            </a:schemeClr>
                          </a:solidFill>
                        </a:rPr>
                        <a:t> </a:t>
                      </a:r>
                      <a:r>
                        <a:rPr lang="ru-RU" sz="1700" b="0" baseline="0" dirty="0" smtClean="0">
                          <a:solidFill>
                            <a:schemeClr val="tx2">
                              <a:lumMod val="75000"/>
                            </a:schemeClr>
                          </a:solidFill>
                        </a:rPr>
                        <a:t>Генный и клеточный допинг</a:t>
                      </a:r>
                      <a:endParaRPr lang="ru-RU" sz="1700" b="1" dirty="0">
                        <a:solidFill>
                          <a:schemeClr val="tx2">
                            <a:lumMod val="75000"/>
                          </a:schemeClr>
                        </a:solidFill>
                      </a:endParaRPr>
                    </a:p>
                  </a:txBody>
                  <a:tcPr/>
                </a:tc>
              </a:tr>
              <a:tr h="99132">
                <a:tc rowSpan="2">
                  <a:txBody>
                    <a:bodyPr/>
                    <a:lstStyle/>
                    <a:p>
                      <a:r>
                        <a:rPr lang="en-US" sz="1700" b="1" dirty="0" smtClean="0">
                          <a:solidFill>
                            <a:schemeClr val="tx2">
                              <a:lumMod val="75000"/>
                            </a:schemeClr>
                          </a:solidFill>
                        </a:rPr>
                        <a:t>S3. </a:t>
                      </a:r>
                      <a:r>
                        <a:rPr lang="ru-RU" sz="1700" b="0" dirty="0" smtClean="0">
                          <a:solidFill>
                            <a:schemeClr val="tx2">
                              <a:lumMod val="75000"/>
                            </a:schemeClr>
                          </a:solidFill>
                        </a:rPr>
                        <a:t>Бета-2 агонисты</a:t>
                      </a:r>
                      <a:endParaRPr lang="ru-RU" sz="1700" b="1" dirty="0">
                        <a:solidFill>
                          <a:schemeClr val="tx2">
                            <a:lumMod val="75000"/>
                          </a:schemeClr>
                        </a:solidFill>
                      </a:endParaRPr>
                    </a:p>
                  </a:txBody>
                  <a:tcPr/>
                </a:tc>
                <a:tc rowSpan="2">
                  <a:txBody>
                    <a:bodyPr/>
                    <a:lstStyle/>
                    <a:p>
                      <a:r>
                        <a:rPr lang="en-US" sz="1700" b="1" dirty="0" smtClean="0">
                          <a:solidFill>
                            <a:schemeClr val="tx2">
                              <a:lumMod val="75000"/>
                            </a:schemeClr>
                          </a:solidFill>
                        </a:rPr>
                        <a:t>S9.</a:t>
                      </a:r>
                      <a:r>
                        <a:rPr lang="ru-RU" sz="1700" b="1" dirty="0" smtClean="0">
                          <a:solidFill>
                            <a:schemeClr val="tx2">
                              <a:lumMod val="75000"/>
                            </a:schemeClr>
                          </a:solidFill>
                        </a:rPr>
                        <a:t> </a:t>
                      </a:r>
                      <a:r>
                        <a:rPr lang="ru-RU" sz="1700" b="0" dirty="0" err="1" smtClean="0">
                          <a:solidFill>
                            <a:schemeClr val="tx2">
                              <a:lumMod val="75000"/>
                            </a:schemeClr>
                          </a:solidFill>
                        </a:rPr>
                        <a:t>Глюкокортикоиды</a:t>
                      </a:r>
                      <a:endParaRPr lang="ru-RU" sz="1700" b="1" dirty="0">
                        <a:solidFill>
                          <a:schemeClr val="tx2">
                            <a:lumMod val="75000"/>
                          </a:schemeClr>
                        </a:solidFill>
                      </a:endParaRPr>
                    </a:p>
                  </a:txBody>
                  <a:tcPr/>
                </a:tc>
                <a:tc vMerge="1">
                  <a:txBody>
                    <a:bodyPr/>
                    <a:lstStyle/>
                    <a:p>
                      <a:endParaRPr lang="ru-RU"/>
                    </a:p>
                  </a:txBody>
                  <a:tcPr/>
                </a:tc>
                <a:tc vMerge="1">
                  <a:txBody>
                    <a:bodyPr/>
                    <a:lstStyle/>
                    <a:p>
                      <a:endParaRPr lang="ru-RU"/>
                    </a:p>
                  </a:txBody>
                  <a:tcPr/>
                </a:tc>
              </a:tr>
              <a:tr h="488843">
                <a:tc vMerge="1">
                  <a:txBody>
                    <a:bodyPr/>
                    <a:lstStyle/>
                    <a:p>
                      <a:endParaRPr lang="ru-RU" b="1" dirty="0">
                        <a:solidFill>
                          <a:schemeClr val="tx2">
                            <a:lumMod val="75000"/>
                          </a:schemeClr>
                        </a:solidFill>
                      </a:endParaRPr>
                    </a:p>
                  </a:txBody>
                  <a:tcPr/>
                </a:tc>
                <a:tc vMerge="1">
                  <a:txBody>
                    <a:bodyPr/>
                    <a:lstStyle/>
                    <a:p>
                      <a:endParaRPr lang="ru-RU" b="1" dirty="0">
                        <a:solidFill>
                          <a:schemeClr val="tx2">
                            <a:lumMod val="75000"/>
                          </a:schemeClr>
                        </a:solidFill>
                      </a:endParaRPr>
                    </a:p>
                  </a:txBody>
                  <a:tcPr/>
                </a:tc>
                <a:tc vMerge="1">
                  <a:txBody>
                    <a:bodyPr/>
                    <a:lstStyle/>
                    <a:p>
                      <a:endParaRPr lang="ru-RU" dirty="0"/>
                    </a:p>
                  </a:txBody>
                  <a:tcPr/>
                </a:tc>
                <a:tc rowSpan="2">
                  <a:txBody>
                    <a:bodyPr/>
                    <a:lstStyle/>
                    <a:p>
                      <a:endParaRPr lang="ru-RU" sz="1700" dirty="0"/>
                    </a:p>
                  </a:txBody>
                  <a:tcPr/>
                </a:tc>
              </a:tr>
              <a:tr h="0">
                <a:tc rowSpan="2">
                  <a:txBody>
                    <a:bodyPr/>
                    <a:lstStyle/>
                    <a:p>
                      <a:r>
                        <a:rPr lang="en-US" sz="1700" b="1" dirty="0" smtClean="0">
                          <a:solidFill>
                            <a:schemeClr val="tx2">
                              <a:lumMod val="75000"/>
                            </a:schemeClr>
                          </a:solidFill>
                        </a:rPr>
                        <a:t>S4. </a:t>
                      </a:r>
                      <a:r>
                        <a:rPr lang="ru-RU" sz="1700" b="0" dirty="0" smtClean="0">
                          <a:solidFill>
                            <a:schemeClr val="tx2">
                              <a:lumMod val="75000"/>
                            </a:schemeClr>
                          </a:solidFill>
                        </a:rPr>
                        <a:t>Гормоны</a:t>
                      </a:r>
                      <a:r>
                        <a:rPr lang="ru-RU" sz="1700" b="1" dirty="0" smtClean="0">
                          <a:solidFill>
                            <a:schemeClr val="tx2">
                              <a:lumMod val="75000"/>
                            </a:schemeClr>
                          </a:solidFill>
                        </a:rPr>
                        <a:t> </a:t>
                      </a:r>
                      <a:r>
                        <a:rPr lang="ru-RU" sz="1700" b="0" dirty="0" smtClean="0">
                          <a:solidFill>
                            <a:schemeClr val="tx2">
                              <a:lumMod val="75000"/>
                            </a:schemeClr>
                          </a:solidFill>
                        </a:rPr>
                        <a:t>и модуляторы метаболизма</a:t>
                      </a:r>
                      <a:endParaRPr lang="ru-RU" sz="1700" b="0" dirty="0">
                        <a:solidFill>
                          <a:schemeClr val="tx2">
                            <a:lumMod val="75000"/>
                          </a:schemeClr>
                        </a:solidFill>
                      </a:endParaRPr>
                    </a:p>
                  </a:txBody>
                  <a:tcPr/>
                </a:tc>
                <a:tc rowSpan="2">
                  <a:txBody>
                    <a:bodyPr/>
                    <a:lstStyle/>
                    <a:p>
                      <a:endParaRPr lang="ru-RU" sz="1700"/>
                    </a:p>
                  </a:txBody>
                  <a:tcPr/>
                </a:tc>
                <a:tc vMerge="1">
                  <a:txBody>
                    <a:bodyPr/>
                    <a:lstStyle/>
                    <a:p>
                      <a:endParaRPr lang="ru-RU"/>
                    </a:p>
                  </a:txBody>
                  <a:tcPr/>
                </a:tc>
                <a:tc vMerge="1">
                  <a:txBody>
                    <a:bodyPr/>
                    <a:lstStyle/>
                    <a:p>
                      <a:endParaRPr lang="ru-RU"/>
                    </a:p>
                  </a:txBody>
                  <a:tcPr/>
                </a:tc>
              </a:tr>
              <a:tr h="790447">
                <a:tc vMerge="1">
                  <a:txBody>
                    <a:bodyPr/>
                    <a:lstStyle/>
                    <a:p>
                      <a:endParaRPr lang="ru-RU" b="0" dirty="0">
                        <a:solidFill>
                          <a:schemeClr val="tx2">
                            <a:lumMod val="75000"/>
                          </a:schemeClr>
                        </a:solidFill>
                      </a:endParaRPr>
                    </a:p>
                  </a:txBody>
                  <a:tcPr/>
                </a:tc>
                <a:tc vMerge="1">
                  <a:txBody>
                    <a:bodyPr/>
                    <a:lstStyle/>
                    <a:p>
                      <a:endParaRPr lang="ru-RU"/>
                    </a:p>
                  </a:txBody>
                  <a:tcPr/>
                </a:tc>
                <a:tc vMerge="1">
                  <a:txBody>
                    <a:bodyPr/>
                    <a:lstStyle/>
                    <a:p>
                      <a:endParaRPr lang="ru-RU" dirty="0"/>
                    </a:p>
                  </a:txBody>
                  <a:tcPr/>
                </a:tc>
                <a:tc rowSpan="2">
                  <a:txBody>
                    <a:bodyPr/>
                    <a:lstStyle/>
                    <a:p>
                      <a:endParaRPr lang="ru-RU" sz="1700" dirty="0"/>
                    </a:p>
                  </a:txBody>
                  <a:tcPr/>
                </a:tc>
              </a:tr>
              <a:tr h="0">
                <a:tc rowSpan="2">
                  <a:txBody>
                    <a:bodyPr/>
                    <a:lstStyle/>
                    <a:p>
                      <a:r>
                        <a:rPr lang="en-US" sz="1700" b="1" dirty="0" smtClean="0">
                          <a:solidFill>
                            <a:schemeClr val="tx2">
                              <a:lumMod val="75000"/>
                            </a:schemeClr>
                          </a:solidFill>
                        </a:rPr>
                        <a:t>S5. </a:t>
                      </a:r>
                      <a:r>
                        <a:rPr lang="ru-RU" sz="1700" b="0" dirty="0" smtClean="0">
                          <a:solidFill>
                            <a:schemeClr val="tx2">
                              <a:lumMod val="75000"/>
                            </a:schemeClr>
                          </a:solidFill>
                        </a:rPr>
                        <a:t>Диуретики и маскирующие агенты</a:t>
                      </a:r>
                      <a:endParaRPr lang="ru-RU" sz="1700" b="0" dirty="0">
                        <a:solidFill>
                          <a:schemeClr val="tx2">
                            <a:lumMod val="75000"/>
                          </a:schemeClr>
                        </a:solidFill>
                      </a:endParaRPr>
                    </a:p>
                  </a:txBody>
                  <a:tcPr/>
                </a:tc>
                <a:tc rowSpan="2">
                  <a:txBody>
                    <a:bodyPr/>
                    <a:lstStyle/>
                    <a:p>
                      <a:endParaRPr lang="ru-RU" sz="1700"/>
                    </a:p>
                  </a:txBody>
                  <a:tcPr/>
                </a:tc>
                <a:tc vMerge="1">
                  <a:txBody>
                    <a:bodyPr/>
                    <a:lstStyle/>
                    <a:p>
                      <a:endParaRPr lang="ru-RU"/>
                    </a:p>
                  </a:txBody>
                  <a:tcPr/>
                </a:tc>
                <a:tc vMerge="1">
                  <a:txBody>
                    <a:bodyPr/>
                    <a:lstStyle/>
                    <a:p>
                      <a:endParaRPr lang="ru-RU"/>
                    </a:p>
                  </a:txBody>
                  <a:tcPr/>
                </a:tc>
              </a:tr>
              <a:tr h="781638">
                <a:tc vMerge="1">
                  <a:txBody>
                    <a:bodyPr/>
                    <a:lstStyle/>
                    <a:p>
                      <a:endParaRPr lang="ru-RU" b="0" dirty="0">
                        <a:solidFill>
                          <a:schemeClr val="tx2">
                            <a:lumMod val="75000"/>
                          </a:schemeClr>
                        </a:solidFill>
                      </a:endParaRPr>
                    </a:p>
                  </a:txBody>
                  <a:tcPr/>
                </a:tc>
                <a:tc vMerge="1">
                  <a:txBody>
                    <a:bodyPr/>
                    <a:lstStyle/>
                    <a:p>
                      <a:endParaRPr lang="ru-RU"/>
                    </a:p>
                  </a:txBody>
                  <a:tcPr/>
                </a:tc>
                <a:tc vMerge="1">
                  <a:txBody>
                    <a:bodyPr/>
                    <a:lstStyle/>
                    <a:p>
                      <a:endParaRPr lang="ru-RU" dirty="0"/>
                    </a:p>
                  </a:txBody>
                  <a:tcPr/>
                </a:tc>
                <a:tc>
                  <a:txBody>
                    <a:bodyPr/>
                    <a:lstStyle/>
                    <a:p>
                      <a:endParaRPr lang="ru-RU" sz="1700" dirty="0"/>
                    </a:p>
                  </a:txBody>
                  <a:tcPr/>
                </a:tc>
              </a:tr>
            </a:tbl>
          </a:graphicData>
        </a:graphic>
      </p:graphicFrame>
    </p:spTree>
    <p:extLst>
      <p:ext uri="{BB962C8B-B14F-4D97-AF65-F5344CB8AC3E}">
        <p14:creationId xmlns:p14="http://schemas.microsoft.com/office/powerpoint/2010/main" val="721803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txBox="1">
            <a:spLocks/>
          </p:cNvSpPr>
          <p:nvPr/>
        </p:nvSpPr>
        <p:spPr>
          <a:xfrm>
            <a:off x="516204" y="5582653"/>
            <a:ext cx="8627796" cy="89835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pPr>
            <a:endParaRPr lang="ru-RU" b="1" dirty="0" smtClean="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746756" y="260412"/>
            <a:ext cx="8169799" cy="507003"/>
          </a:xfrm>
          <a:prstGeom prst="rect">
            <a:avLst/>
          </a:prstGeom>
          <a:noFill/>
        </p:spPr>
        <p:txBody>
          <a:bodyPr wrap="square" lIns="75381" tIns="37690" rIns="75381" bIns="37690" rtlCol="0">
            <a:spAutoFit/>
          </a:bodyPr>
          <a:lstStyle/>
          <a:p>
            <a:pPr algn="r"/>
            <a:r>
              <a:rPr lang="ru-RU" sz="2800" b="1" dirty="0" smtClean="0">
                <a:solidFill>
                  <a:srgbClr val="002060"/>
                </a:solidFill>
                <a:latin typeface="+mj-lt"/>
              </a:rPr>
              <a:t>Особые субстанции</a:t>
            </a:r>
            <a:endParaRPr lang="ru-RU" sz="2800" b="1" dirty="0">
              <a:solidFill>
                <a:srgbClr val="002060"/>
              </a:solidFill>
            </a:endParaRPr>
          </a:p>
        </p:txBody>
      </p:sp>
      <p:sp>
        <p:nvSpPr>
          <p:cNvPr id="5" name="Текст 1"/>
          <p:cNvSpPr txBox="1">
            <a:spLocks/>
          </p:cNvSpPr>
          <p:nvPr/>
        </p:nvSpPr>
        <p:spPr>
          <a:xfrm>
            <a:off x="288759" y="1800975"/>
            <a:ext cx="8627796" cy="3426027"/>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Clr>
                <a:srgbClr val="31B6FD"/>
              </a:buClr>
              <a:buFont typeface="Symbol" pitchFamily="18" charset="2"/>
              <a:buNone/>
            </a:pPr>
            <a:r>
              <a:rPr lang="ru-RU" dirty="0" smtClean="0">
                <a:solidFill>
                  <a:srgbClr val="073E87">
                    <a:lumMod val="75000"/>
                  </a:srgbClr>
                </a:solidFill>
              </a:rPr>
              <a:t>Все входящие в Список субстанции за исключением субстанций класса </a:t>
            </a:r>
            <a:r>
              <a:rPr lang="ru-RU" b="1" i="1" dirty="0" smtClean="0">
                <a:solidFill>
                  <a:srgbClr val="073E87">
                    <a:lumMod val="75000"/>
                  </a:srgbClr>
                </a:solidFill>
              </a:rPr>
              <a:t>анаболических агентов и гормонов</a:t>
            </a:r>
            <a:r>
              <a:rPr lang="ru-RU" dirty="0" smtClean="0">
                <a:solidFill>
                  <a:srgbClr val="073E87">
                    <a:lumMod val="75000"/>
                  </a:srgbClr>
                </a:solidFill>
              </a:rPr>
              <a:t>, а также </a:t>
            </a:r>
            <a:r>
              <a:rPr lang="ru-RU" b="1" i="1" dirty="0" smtClean="0">
                <a:solidFill>
                  <a:srgbClr val="073E87">
                    <a:lumMod val="75000"/>
                  </a:srgbClr>
                </a:solidFill>
              </a:rPr>
              <a:t>стимуляторов и антагонистов гормонов и модуляторов</a:t>
            </a:r>
            <a:r>
              <a:rPr lang="ru-RU" dirty="0" smtClean="0">
                <a:solidFill>
                  <a:srgbClr val="073E87">
                    <a:lumMod val="75000"/>
                  </a:srgbClr>
                </a:solidFill>
              </a:rPr>
              <a:t>, попадают под категорию особых субстанций.</a:t>
            </a:r>
            <a:r>
              <a:rPr lang="ru-RU" b="1" i="1" dirty="0" smtClean="0">
                <a:solidFill>
                  <a:srgbClr val="073E87">
                    <a:lumMod val="75000"/>
                  </a:srgbClr>
                </a:solidFill>
              </a:rPr>
              <a:t> </a:t>
            </a:r>
            <a:endParaRPr lang="ru-RU" b="1" i="1" dirty="0" smtClean="0">
              <a:solidFill>
                <a:schemeClr val="tx2">
                  <a:lumMod val="75000"/>
                </a:schemeClr>
              </a:solidFill>
            </a:endParaRPr>
          </a:p>
          <a:p>
            <a:pPr marL="457200" indent="-457200">
              <a:buClr>
                <a:srgbClr val="31B6FD"/>
              </a:buClr>
              <a:buAutoNum type="arabicPeriod" startAt="2"/>
            </a:pPr>
            <a:endParaRPr lang="ru-RU" b="1" dirty="0" smtClean="0">
              <a:solidFill>
                <a:schemeClr val="bg2">
                  <a:lumMod val="75000"/>
                </a:schemeClr>
              </a:solidFill>
            </a:endParaRPr>
          </a:p>
        </p:txBody>
      </p:sp>
      <p:pic>
        <p:nvPicPr>
          <p:cNvPr id="6" name="Picture 2" descr="http://nada.by/im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4399" y="6293954"/>
            <a:ext cx="1584176" cy="46278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40" y="4089234"/>
            <a:ext cx="3307080" cy="2204720"/>
          </a:xfrm>
          <a:prstGeom prst="rect">
            <a:avLst/>
          </a:prstGeom>
        </p:spPr>
      </p:pic>
    </p:spTree>
    <p:extLst>
      <p:ext uri="{BB962C8B-B14F-4D97-AF65-F5344CB8AC3E}">
        <p14:creationId xmlns:p14="http://schemas.microsoft.com/office/powerpoint/2010/main" val="3821842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НАД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Тема НАДА" id="{543A3C0A-8163-40EC-A97F-BC4502C5A1F7}" vid="{04DE51BC-0C03-473F-9415-EDF2B998AC53}"/>
    </a:ext>
  </a:extLst>
</a:theme>
</file>

<file path=ppt/theme/theme2.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НАДА">
      <a:majorFont>
        <a:latin typeface="Arial Black"/>
        <a:ea typeface=""/>
        <a:cs typeface=""/>
      </a:majorFont>
      <a:minorFont>
        <a:latin typeface="Arial"/>
        <a:ea typeface=""/>
        <a:cs typeface=""/>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НАДА</Template>
  <TotalTime>4521</TotalTime>
  <Words>1975</Words>
  <Application>Microsoft Office PowerPoint</Application>
  <PresentationFormat>Экран (4:3)</PresentationFormat>
  <Paragraphs>288</Paragraphs>
  <Slides>42</Slides>
  <Notes>38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42</vt:i4>
      </vt:variant>
    </vt:vector>
  </HeadingPairs>
  <TitlesOfParts>
    <vt:vector size="53" baseType="lpstr">
      <vt:lpstr>Arial</vt:lpstr>
      <vt:lpstr>Arial Black</vt:lpstr>
      <vt:lpstr>Calibri</vt:lpstr>
      <vt:lpstr>Candara</vt:lpstr>
      <vt:lpstr>Constantia</vt:lpstr>
      <vt:lpstr>Symbol</vt:lpstr>
      <vt:lpstr>Times New Roman</vt:lpstr>
      <vt:lpstr>Verdana</vt:lpstr>
      <vt:lpstr>Wingdings</vt:lpstr>
      <vt:lpstr>Тема НАДА</vt:lpstr>
      <vt:lpstr>2_Волна</vt:lpstr>
      <vt:lpstr>Международный стандарт Список запрещённых субстанций и методов  2020 </vt:lpstr>
      <vt:lpstr>Международный стандарт публикуется ВАДА с 2004 года</vt:lpstr>
      <vt:lpstr>Изменение Списка</vt:lpstr>
      <vt:lpstr>В список вносятся субстанции и методы, которые отвечают любым двум из трех следующих критериев:</vt:lpstr>
      <vt:lpstr>Список запрещенных субстанций и методов</vt:lpstr>
      <vt:lpstr>Список запрещенных субстанций и методов</vt:lpstr>
      <vt:lpstr>Структура списка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Мельдоний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Осторожно  ДОПИНГ!</dc:title>
  <dc:creator>НАДА</dc:creator>
  <cp:lastModifiedBy>Пользователь Windows</cp:lastModifiedBy>
  <cp:revision>270</cp:revision>
  <cp:lastPrinted>2019-12-03T10:34:31Z</cp:lastPrinted>
  <dcterms:created xsi:type="dcterms:W3CDTF">2015-02-26T07:42:48Z</dcterms:created>
  <dcterms:modified xsi:type="dcterms:W3CDTF">2020-01-16T06:02:54Z</dcterms:modified>
</cp:coreProperties>
</file>